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60" r:id="rId2"/>
    <p:sldId id="259" r:id="rId3"/>
    <p:sldId id="314" r:id="rId4"/>
    <p:sldId id="261" r:id="rId5"/>
    <p:sldId id="298" r:id="rId6"/>
    <p:sldId id="289" r:id="rId7"/>
    <p:sldId id="272" r:id="rId8"/>
    <p:sldId id="299" r:id="rId9"/>
    <p:sldId id="267" r:id="rId10"/>
    <p:sldId id="269" r:id="rId11"/>
    <p:sldId id="268" r:id="rId12"/>
    <p:sldId id="311" r:id="rId13"/>
    <p:sldId id="312" r:id="rId14"/>
    <p:sldId id="306" r:id="rId15"/>
    <p:sldId id="281" r:id="rId16"/>
    <p:sldId id="287" r:id="rId17"/>
    <p:sldId id="316" r:id="rId18"/>
    <p:sldId id="310" r:id="rId19"/>
    <p:sldId id="309" r:id="rId20"/>
    <p:sldId id="318" r:id="rId21"/>
    <p:sldId id="288" r:id="rId22"/>
    <p:sldId id="283" r:id="rId23"/>
    <p:sldId id="319" r:id="rId24"/>
    <p:sldId id="317" r:id="rId25"/>
    <p:sldId id="285" r:id="rId26"/>
  </p:sldIdLst>
  <p:sldSz cx="12192000" cy="6858000"/>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9BE2F4A-4A0F-4956-B246-F7E6AE33F0DC}" type="datetimeFigureOut">
              <a:rPr lang="fr-CA" smtClean="0"/>
              <a:t>2021-12-15</a:t>
            </a:fld>
            <a:endParaRPr lang="fr-CA"/>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fr-CA"/>
          </a:p>
        </p:txBody>
      </p:sp>
      <p:sp>
        <p:nvSpPr>
          <p:cNvPr id="5" name="Espace réservé des commentaire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B3EAF01-A229-4D7F-BCDE-EC4417E59E80}" type="slidenum">
              <a:rPr lang="fr-CA" smtClean="0"/>
              <a:t>‹N°›</a:t>
            </a:fld>
            <a:endParaRPr lang="fr-CA"/>
          </a:p>
        </p:txBody>
      </p:sp>
    </p:spTree>
    <p:extLst>
      <p:ext uri="{BB962C8B-B14F-4D97-AF65-F5344CB8AC3E}">
        <p14:creationId xmlns:p14="http://schemas.microsoft.com/office/powerpoint/2010/main" val="177115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82B2AA6-EA2F-4ABB-AF81-FD6B76F4C146}" type="slidenum">
              <a:rPr lang="fr-CA" smtClean="0"/>
              <a:t>1</a:t>
            </a:fld>
            <a:endParaRPr lang="fr-CA" dirty="0"/>
          </a:p>
        </p:txBody>
      </p:sp>
    </p:spTree>
    <p:extLst>
      <p:ext uri="{BB962C8B-B14F-4D97-AF65-F5344CB8AC3E}">
        <p14:creationId xmlns:p14="http://schemas.microsoft.com/office/powerpoint/2010/main" val="421963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2 guides</a:t>
            </a:r>
            <a:r>
              <a:rPr lang="fr-CA" baseline="0" dirty="0" smtClean="0"/>
              <a:t> principaux pour la gestion de PI. </a:t>
            </a:r>
            <a:endParaRPr lang="fr-CA" dirty="0"/>
          </a:p>
        </p:txBody>
      </p:sp>
      <p:sp>
        <p:nvSpPr>
          <p:cNvPr id="4" name="Espace réservé du numéro de diapositive 3"/>
          <p:cNvSpPr>
            <a:spLocks noGrp="1"/>
          </p:cNvSpPr>
          <p:nvPr>
            <p:ph type="sldNum" sz="quarter" idx="10"/>
          </p:nvPr>
        </p:nvSpPr>
        <p:spPr/>
        <p:txBody>
          <a:bodyPr/>
          <a:lstStyle/>
          <a:p>
            <a:fld id="{C82B2AA6-EA2F-4ABB-AF81-FD6B76F4C146}" type="slidenum">
              <a:rPr lang="fr-CA" smtClean="0"/>
              <a:t>4</a:t>
            </a:fld>
            <a:endParaRPr lang="fr-CA" dirty="0"/>
          </a:p>
        </p:txBody>
      </p:sp>
    </p:spTree>
    <p:extLst>
      <p:ext uri="{BB962C8B-B14F-4D97-AF65-F5344CB8AC3E}">
        <p14:creationId xmlns:p14="http://schemas.microsoft.com/office/powerpoint/2010/main" val="690825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407701" y="476674"/>
            <a:ext cx="7869899" cy="1080119"/>
          </a:xfrm>
        </p:spPr>
        <p:txBody>
          <a:bodyPr>
            <a:normAutofit/>
          </a:bodyPr>
          <a:lstStyle>
            <a:lvl1pPr>
              <a:defRPr sz="3600" b="1">
                <a:solidFill>
                  <a:schemeClr val="tx1">
                    <a:lumMod val="65000"/>
                    <a:lumOff val="35000"/>
                  </a:schemeClr>
                </a:solidFill>
                <a:latin typeface="Cambria" panose="02040503050406030204" pitchFamily="18" charset="0"/>
              </a:defRPr>
            </a:lvl1pPr>
          </a:lstStyle>
          <a:p>
            <a:r>
              <a:rPr lang="fr-FR" smtClean="0"/>
              <a:t>Modifiez le style du titre</a:t>
            </a:r>
            <a:endParaRPr lang="fr-CA" dirty="0"/>
          </a:p>
        </p:txBody>
      </p:sp>
      <p:sp>
        <p:nvSpPr>
          <p:cNvPr id="3" name="Sous-titre 2"/>
          <p:cNvSpPr>
            <a:spLocks noGrp="1"/>
          </p:cNvSpPr>
          <p:nvPr>
            <p:ph type="subTitle" idx="1"/>
          </p:nvPr>
        </p:nvSpPr>
        <p:spPr>
          <a:xfrm>
            <a:off x="3407701" y="1844824"/>
            <a:ext cx="7872875" cy="3793976"/>
          </a:xfrm>
        </p:spPr>
        <p:txBody>
          <a:bodyPr/>
          <a:lstStyle>
            <a:lvl1pPr marL="0" indent="0" algn="l">
              <a:buNone/>
              <a:defRPr>
                <a:solidFill>
                  <a:schemeClr val="tx1">
                    <a:lumMod val="65000"/>
                    <a:lumOff val="3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0310" y="5715995"/>
            <a:ext cx="2958709" cy="1046433"/>
          </a:xfrm>
          <a:prstGeom prst="rect">
            <a:avLst/>
          </a:prstGeom>
        </p:spPr>
      </p:pic>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0310" y="5704738"/>
            <a:ext cx="2946633" cy="1042162"/>
          </a:xfrm>
          <a:prstGeom prst="rect">
            <a:avLst/>
          </a:prstGeom>
        </p:spPr>
      </p:pic>
    </p:spTree>
    <p:extLst>
      <p:ext uri="{BB962C8B-B14F-4D97-AF65-F5344CB8AC3E}">
        <p14:creationId xmlns:p14="http://schemas.microsoft.com/office/powerpoint/2010/main" val="11882205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list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43605" y="260648"/>
            <a:ext cx="8942784" cy="1143000"/>
          </a:xfrm>
        </p:spPr>
        <p:txBody>
          <a:bodyPr/>
          <a:lstStyle>
            <a:lvl1pPr algn="l">
              <a:defRPr>
                <a:solidFill>
                  <a:schemeClr val="tx1">
                    <a:lumMod val="65000"/>
                    <a:lumOff val="35000"/>
                  </a:schemeClr>
                </a:solidFill>
                <a:latin typeface="Cambria" panose="02040503050406030204" pitchFamily="18" charset="0"/>
              </a:defRPr>
            </a:lvl1pPr>
          </a:lstStyle>
          <a:p>
            <a:r>
              <a:rPr lang="fr-FR" dirty="0" smtClean="0"/>
              <a:t>Titre</a:t>
            </a:r>
            <a:endParaRPr lang="fr-CA" dirty="0"/>
          </a:p>
        </p:txBody>
      </p:sp>
      <p:sp>
        <p:nvSpPr>
          <p:cNvPr id="3" name="Espace réservé du contenu 2"/>
          <p:cNvSpPr>
            <a:spLocks noGrp="1"/>
          </p:cNvSpPr>
          <p:nvPr>
            <p:ph idx="1"/>
          </p:nvPr>
        </p:nvSpPr>
        <p:spPr>
          <a:xfrm>
            <a:off x="2543605" y="1600201"/>
            <a:ext cx="9038795" cy="4133056"/>
          </a:xfrm>
        </p:spPr>
        <p:txBody>
          <a:bodyPr/>
          <a:lstStyle>
            <a:lvl1pPr>
              <a:lnSpc>
                <a:spcPct val="80000"/>
              </a:lnSpc>
              <a:defRPr>
                <a:solidFill>
                  <a:schemeClr val="tx1">
                    <a:lumMod val="65000"/>
                    <a:lumOff val="35000"/>
                  </a:schemeClr>
                </a:solidFill>
                <a:latin typeface="Cambria" panose="02040503050406030204" pitchFamily="18" charset="0"/>
              </a:defRPr>
            </a:lvl1pPr>
            <a:lvl2pPr marL="742950" indent="-285750">
              <a:spcBef>
                <a:spcPts val="300"/>
              </a:spcBef>
              <a:buFont typeface="Cambria" panose="02040503050406030204" pitchFamily="18" charset="0"/>
              <a:buChar char="→"/>
              <a:defRPr>
                <a:solidFill>
                  <a:schemeClr val="tx1">
                    <a:lumMod val="65000"/>
                    <a:lumOff val="35000"/>
                  </a:schemeClr>
                </a:solidFill>
                <a:latin typeface="Cambria" panose="02040503050406030204" pitchFamily="18" charset="0"/>
              </a:defRPr>
            </a:lvl2pPr>
            <a:lvl3pPr marL="1143000" indent="-228600">
              <a:spcBef>
                <a:spcPts val="300"/>
              </a:spcBef>
              <a:buFont typeface="Cambria" panose="02040503050406030204" pitchFamily="18" charset="0"/>
              <a:buChar char="⇢"/>
              <a:defRPr>
                <a:solidFill>
                  <a:schemeClr val="tx1">
                    <a:lumMod val="65000"/>
                    <a:lumOff val="35000"/>
                  </a:schemeClr>
                </a:solidFill>
                <a:latin typeface="Cambria" panose="02040503050406030204" pitchFamily="18" charset="0"/>
              </a:defRPr>
            </a:lvl3pPr>
            <a:lvl4pPr marL="1600200" indent="-228600">
              <a:spcBef>
                <a:spcPts val="300"/>
              </a:spcBef>
              <a:buSzPct val="75000"/>
              <a:buFont typeface="Courier New" panose="02070309020205020404" pitchFamily="49" charset="0"/>
              <a:buChar char="o"/>
              <a:defRPr>
                <a:solidFill>
                  <a:schemeClr val="tx1">
                    <a:lumMod val="65000"/>
                    <a:lumOff val="35000"/>
                  </a:schemeClr>
                </a:solidFill>
                <a:latin typeface="Cambria" panose="02040503050406030204" pitchFamily="18" charset="0"/>
              </a:defRPr>
            </a:lvl4pPr>
            <a:lvl5pPr marL="2057400" indent="-228600">
              <a:buSzPct val="75000"/>
              <a:buFont typeface="Arial" panose="020B0604020202020204" pitchFamily="34" charset="0"/>
              <a:buChar char="•"/>
              <a:defRPr>
                <a:solidFill>
                  <a:schemeClr val="tx1">
                    <a:lumMod val="65000"/>
                    <a:lumOff val="35000"/>
                  </a:schemeClr>
                </a:solidFill>
                <a:latin typeface="Cambria" panose="02040503050406030204" pitchFamily="18"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0310" y="5704738"/>
            <a:ext cx="2946633" cy="1042162"/>
          </a:xfrm>
          <a:prstGeom prst="rect">
            <a:avLst/>
          </a:prstGeom>
        </p:spPr>
      </p:pic>
    </p:spTree>
    <p:extLst>
      <p:ext uri="{BB962C8B-B14F-4D97-AF65-F5344CB8AC3E}">
        <p14:creationId xmlns:p14="http://schemas.microsoft.com/office/powerpoint/2010/main" val="2117444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2">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543605" y="260648"/>
            <a:ext cx="8942784" cy="1143000"/>
          </a:xfrm>
        </p:spPr>
        <p:txBody>
          <a:bodyPr/>
          <a:lstStyle>
            <a:lvl1pPr algn="l">
              <a:defRPr>
                <a:solidFill>
                  <a:schemeClr val="tx1">
                    <a:lumMod val="65000"/>
                    <a:lumOff val="35000"/>
                  </a:schemeClr>
                </a:solidFill>
                <a:latin typeface="Cambria" panose="02040503050406030204" pitchFamily="18" charset="0"/>
              </a:defRPr>
            </a:lvl1pPr>
          </a:lstStyle>
          <a:p>
            <a:r>
              <a:rPr lang="fr-FR" dirty="0" smtClean="0"/>
              <a:t>Titre</a:t>
            </a:r>
            <a:endParaRPr lang="fr-CA" dirty="0"/>
          </a:p>
        </p:txBody>
      </p:sp>
      <p:sp>
        <p:nvSpPr>
          <p:cNvPr id="3" name="Espace réservé du contenu 2"/>
          <p:cNvSpPr>
            <a:spLocks noGrp="1"/>
          </p:cNvSpPr>
          <p:nvPr>
            <p:ph idx="1" hasCustomPrompt="1"/>
          </p:nvPr>
        </p:nvSpPr>
        <p:spPr>
          <a:xfrm>
            <a:off x="2543605" y="1600201"/>
            <a:ext cx="9038795" cy="4133056"/>
          </a:xfrm>
        </p:spPr>
        <p:txBody>
          <a:bodyPr/>
          <a:lstStyle>
            <a:lvl1pPr marL="0" indent="0">
              <a:buNone/>
              <a:defRPr>
                <a:solidFill>
                  <a:schemeClr val="tx1">
                    <a:lumMod val="65000"/>
                    <a:lumOff val="35000"/>
                  </a:schemeClr>
                </a:solidFill>
                <a:latin typeface="Cambria" panose="02040503050406030204" pitchFamily="18" charset="0"/>
              </a:defRPr>
            </a:lvl1pPr>
            <a:lvl2pPr marL="457200" indent="0">
              <a:buNone/>
              <a:defRPr>
                <a:solidFill>
                  <a:schemeClr val="tx1">
                    <a:lumMod val="65000"/>
                    <a:lumOff val="35000"/>
                  </a:schemeClr>
                </a:solidFill>
                <a:latin typeface="Cambria" panose="02040503050406030204" pitchFamily="18" charset="0"/>
              </a:defRPr>
            </a:lvl2pPr>
            <a:lvl3pPr marL="914400" indent="0">
              <a:buNone/>
              <a:defRPr>
                <a:solidFill>
                  <a:schemeClr val="tx1">
                    <a:lumMod val="65000"/>
                    <a:lumOff val="35000"/>
                  </a:schemeClr>
                </a:solidFill>
                <a:latin typeface="Cambria" panose="02040503050406030204" pitchFamily="18" charset="0"/>
              </a:defRPr>
            </a:lvl3pPr>
            <a:lvl4pPr marL="1371600" indent="0">
              <a:buNone/>
              <a:defRPr>
                <a:solidFill>
                  <a:schemeClr val="tx1">
                    <a:lumMod val="65000"/>
                    <a:lumOff val="35000"/>
                  </a:schemeClr>
                </a:solidFill>
                <a:latin typeface="Cambria" panose="02040503050406030204" pitchFamily="18" charset="0"/>
              </a:defRPr>
            </a:lvl4pPr>
            <a:lvl5pPr marL="1828800" indent="0">
              <a:buNone/>
              <a:defRPr>
                <a:solidFill>
                  <a:schemeClr val="tx1">
                    <a:lumMod val="65000"/>
                    <a:lumOff val="35000"/>
                  </a:schemeClr>
                </a:solidFill>
                <a:latin typeface="Cambria" panose="02040503050406030204" pitchFamily="18" charset="0"/>
              </a:defRPr>
            </a:lvl5pPr>
          </a:lstStyle>
          <a:p>
            <a:pPr lvl="0"/>
            <a:r>
              <a:rPr lang="fr-FR" dirty="0" smtClean="0"/>
              <a:t>Contenu</a:t>
            </a:r>
          </a:p>
          <a:p>
            <a:pPr lvl="0"/>
            <a:endParaRPr lang="fr-CA" dirty="0"/>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0310" y="5704738"/>
            <a:ext cx="2946633" cy="1042162"/>
          </a:xfrm>
          <a:prstGeom prst="rect">
            <a:avLst/>
          </a:prstGeom>
        </p:spPr>
      </p:pic>
    </p:spTree>
    <p:extLst>
      <p:ext uri="{BB962C8B-B14F-4D97-AF65-F5344CB8AC3E}">
        <p14:creationId xmlns:p14="http://schemas.microsoft.com/office/powerpoint/2010/main" val="27986157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tistiques et points importants">
    <p:spTree>
      <p:nvGrpSpPr>
        <p:cNvPr id="1" name=""/>
        <p:cNvGrpSpPr/>
        <p:nvPr/>
      </p:nvGrpSpPr>
      <p:grpSpPr>
        <a:xfrm>
          <a:off x="0" y="0"/>
          <a:ext cx="0" cy="0"/>
          <a:chOff x="0" y="0"/>
          <a:chExt cx="0" cy="0"/>
        </a:xfrm>
      </p:grpSpPr>
      <p:sp>
        <p:nvSpPr>
          <p:cNvPr id="2" name="Titre 1"/>
          <p:cNvSpPr>
            <a:spLocks noGrp="1"/>
          </p:cNvSpPr>
          <p:nvPr>
            <p:ph type="title"/>
          </p:nvPr>
        </p:nvSpPr>
        <p:spPr>
          <a:xfrm>
            <a:off x="527382" y="1844825"/>
            <a:ext cx="10798903" cy="3312368"/>
          </a:xfrm>
        </p:spPr>
        <p:txBody>
          <a:bodyPr anchor="t"/>
          <a:lstStyle>
            <a:lvl1pPr algn="l">
              <a:defRPr sz="4000" b="1" cap="all">
                <a:solidFill>
                  <a:schemeClr val="bg1"/>
                </a:solidFill>
                <a:latin typeface="Cambria" panose="02040503050406030204" pitchFamily="18" charset="0"/>
              </a:defRPr>
            </a:lvl1pPr>
          </a:lstStyle>
          <a:p>
            <a:r>
              <a:rPr lang="fr-FR" smtClean="0"/>
              <a:t>Modifiez le style du titre</a:t>
            </a:r>
            <a:endParaRPr lang="fr-CA" dirty="0"/>
          </a:p>
        </p:txBody>
      </p:sp>
      <p:sp>
        <p:nvSpPr>
          <p:cNvPr id="5" name="ZoneTexte 4"/>
          <p:cNvSpPr txBox="1"/>
          <p:nvPr userDrawn="1"/>
        </p:nvSpPr>
        <p:spPr>
          <a:xfrm>
            <a:off x="6384032" y="5589240"/>
            <a:ext cx="3936437" cy="369332"/>
          </a:xfrm>
          <a:prstGeom prst="rect">
            <a:avLst/>
          </a:prstGeom>
          <a:noFill/>
        </p:spPr>
        <p:txBody>
          <a:bodyPr wrap="square" rtlCol="0">
            <a:spAutoFit/>
          </a:bodyPr>
          <a:lstStyle/>
          <a:p>
            <a:endParaRPr lang="fr-CA" sz="1800" dirty="0">
              <a:solidFill>
                <a:prstClr val="black"/>
              </a:solidFill>
            </a:endParaRP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22120" y="5661248"/>
            <a:ext cx="3208515" cy="1208006"/>
          </a:xfrm>
          <a:prstGeom prst="rect">
            <a:avLst/>
          </a:prstGeom>
        </p:spPr>
      </p:pic>
    </p:spTree>
    <p:extLst>
      <p:ext uri="{BB962C8B-B14F-4D97-AF65-F5344CB8AC3E}">
        <p14:creationId xmlns:p14="http://schemas.microsoft.com/office/powerpoint/2010/main" val="1459243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67541" y="274638"/>
            <a:ext cx="9614859" cy="1143000"/>
          </a:xfrm>
        </p:spPr>
        <p:txBody>
          <a:bodyPr/>
          <a:lstStyle/>
          <a:p>
            <a:r>
              <a:rPr lang="fr-FR" smtClean="0"/>
              <a:t>Modifiez le style du titre</a:t>
            </a:r>
            <a:endParaRPr lang="fr-CA" dirty="0"/>
          </a:p>
        </p:txBody>
      </p:sp>
      <p:sp>
        <p:nvSpPr>
          <p:cNvPr id="3" name="Espace réservé du contenu 2"/>
          <p:cNvSpPr>
            <a:spLocks noGrp="1"/>
          </p:cNvSpPr>
          <p:nvPr>
            <p:ph sz="half" idx="1"/>
          </p:nvPr>
        </p:nvSpPr>
        <p:spPr>
          <a:xfrm>
            <a:off x="1967541" y="1700809"/>
            <a:ext cx="4704523" cy="4425355"/>
          </a:xfrm>
        </p:spPr>
        <p:txBody>
          <a:bodyPr/>
          <a:lstStyle>
            <a:lvl1pPr>
              <a:defRPr sz="2800"/>
            </a:lvl1pPr>
            <a:lvl2pPr marL="742950" indent="-285750">
              <a:buFont typeface="Cambria" panose="02040503050406030204" pitchFamily="18" charset="0"/>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p:txBody>
      </p:sp>
      <p:sp>
        <p:nvSpPr>
          <p:cNvPr id="4" name="Espace réservé du contenu 3"/>
          <p:cNvSpPr>
            <a:spLocks noGrp="1"/>
          </p:cNvSpPr>
          <p:nvPr>
            <p:ph sz="half" idx="2"/>
          </p:nvPr>
        </p:nvSpPr>
        <p:spPr>
          <a:xfrm>
            <a:off x="6768075" y="1700809"/>
            <a:ext cx="4814325" cy="4425355"/>
          </a:xfrm>
        </p:spPr>
        <p:txBody>
          <a:bodyPr/>
          <a:lstStyle>
            <a:lvl1pPr marL="0" indent="0">
              <a:buNone/>
              <a:defRPr sz="2800"/>
            </a:lvl1pPr>
            <a:lvl2pPr marL="742950" indent="-285750">
              <a:buFont typeface="Cambria" panose="02040503050406030204" pitchFamily="18" charset="0"/>
              <a:buChar cha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0310" y="5704738"/>
            <a:ext cx="2946633" cy="1042162"/>
          </a:xfrm>
          <a:prstGeom prst="rect">
            <a:avLst/>
          </a:prstGeom>
        </p:spPr>
      </p:pic>
    </p:spTree>
    <p:extLst>
      <p:ext uri="{BB962C8B-B14F-4D97-AF65-F5344CB8AC3E}">
        <p14:creationId xmlns:p14="http://schemas.microsoft.com/office/powerpoint/2010/main" val="35711305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es avec images">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3600"/>
            </a:lvl1pPr>
          </a:lstStyle>
          <a:p>
            <a:r>
              <a:rPr lang="fr-FR" smtClean="0"/>
              <a:t>Modifiez le style du titre</a:t>
            </a:r>
            <a:endParaRPr lang="fr-CA" dirty="0"/>
          </a:p>
        </p:txBody>
      </p:sp>
      <p:sp>
        <p:nvSpPr>
          <p:cNvPr id="5" name="Espace réservé du texte 4"/>
          <p:cNvSpPr>
            <a:spLocks noGrp="1"/>
          </p:cNvSpPr>
          <p:nvPr>
            <p:ph type="body" sz="quarter" idx="3"/>
          </p:nvPr>
        </p:nvSpPr>
        <p:spPr>
          <a:xfrm>
            <a:off x="3503712" y="1535113"/>
            <a:ext cx="80786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503712" y="2174875"/>
            <a:ext cx="8078689" cy="3951288"/>
          </a:xfrm>
        </p:spPr>
        <p:txBody>
          <a:bodyPr/>
          <a:lstStyle>
            <a:lvl1pPr>
              <a:defRPr sz="2400"/>
            </a:lvl1pPr>
            <a:lvl2pPr marL="742950" indent="-285750">
              <a:buFont typeface="Cambria" panose="02040503050406030204" pitchFamily="18" charset="0"/>
              <a:buChar char="→"/>
              <a:defRPr sz="2000"/>
            </a:lvl2pPr>
            <a:lvl3pPr marL="1143000" indent="-228600">
              <a:buFont typeface="Cambria" panose="02040503050406030204" pitchFamily="18" charset="0"/>
              <a:buChar char="⇢"/>
              <a:defRPr sz="1800"/>
            </a:lvl3pPr>
            <a:lvl4pPr marL="1600200" indent="-228600">
              <a:buSzPct val="75000"/>
              <a:buFont typeface="Courier New" panose="02070309020205020404" pitchFamily="49" charset="0"/>
              <a:buChar char="o"/>
              <a:defRPr sz="1600"/>
            </a:lvl4pPr>
            <a:lvl5pPr marL="2057400" indent="-228600">
              <a:buSzPct val="7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0310" y="5704738"/>
            <a:ext cx="2946633" cy="1042162"/>
          </a:xfrm>
          <a:prstGeom prst="rect">
            <a:avLst/>
          </a:prstGeom>
        </p:spPr>
      </p:pic>
    </p:spTree>
    <p:extLst>
      <p:ext uri="{BB962C8B-B14F-4D97-AF65-F5344CB8AC3E}">
        <p14:creationId xmlns:p14="http://schemas.microsoft.com/office/powerpoint/2010/main" val="42366552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avec images">
    <p:spTree>
      <p:nvGrpSpPr>
        <p:cNvPr id="1" name=""/>
        <p:cNvGrpSpPr/>
        <p:nvPr/>
      </p:nvGrpSpPr>
      <p:grpSpPr>
        <a:xfrm>
          <a:off x="0" y="0"/>
          <a:ext cx="0" cy="0"/>
          <a:chOff x="0" y="0"/>
          <a:chExt cx="0" cy="0"/>
        </a:xfrm>
      </p:grpSpPr>
      <p:sp>
        <p:nvSpPr>
          <p:cNvPr id="2" name="Titre 1"/>
          <p:cNvSpPr>
            <a:spLocks noGrp="1"/>
          </p:cNvSpPr>
          <p:nvPr>
            <p:ph type="title"/>
          </p:nvPr>
        </p:nvSpPr>
        <p:spPr>
          <a:xfrm>
            <a:off x="2447595" y="274638"/>
            <a:ext cx="9134805" cy="1143000"/>
          </a:xfrm>
        </p:spPr>
        <p:txBody>
          <a:bodyPr/>
          <a:lstStyle/>
          <a:p>
            <a:r>
              <a:rPr lang="fr-FR" smtClean="0"/>
              <a:t>Modifiez le style du titre</a:t>
            </a:r>
            <a:endParaRPr lang="fr-CA" dirty="0"/>
          </a:p>
        </p:txBody>
      </p:sp>
      <p:sp>
        <p:nvSpPr>
          <p:cNvPr id="6" name="Espace réservé du contenu 2"/>
          <p:cNvSpPr>
            <a:spLocks noGrp="1"/>
          </p:cNvSpPr>
          <p:nvPr>
            <p:ph idx="1" hasCustomPrompt="1"/>
          </p:nvPr>
        </p:nvSpPr>
        <p:spPr>
          <a:xfrm>
            <a:off x="2543605" y="1600201"/>
            <a:ext cx="9038795" cy="4133056"/>
          </a:xfrm>
        </p:spPr>
        <p:txBody>
          <a:bodyPr/>
          <a:lstStyle>
            <a:lvl1pPr marL="0" indent="0">
              <a:buNone/>
              <a:defRPr>
                <a:solidFill>
                  <a:schemeClr val="tx1">
                    <a:lumMod val="65000"/>
                    <a:lumOff val="35000"/>
                  </a:schemeClr>
                </a:solidFill>
                <a:latin typeface="Cambria" panose="02040503050406030204" pitchFamily="18" charset="0"/>
              </a:defRPr>
            </a:lvl1pPr>
            <a:lvl2pPr marL="457200" indent="0">
              <a:buNone/>
              <a:defRPr>
                <a:solidFill>
                  <a:schemeClr val="tx1">
                    <a:lumMod val="65000"/>
                    <a:lumOff val="35000"/>
                  </a:schemeClr>
                </a:solidFill>
                <a:latin typeface="Cambria" panose="02040503050406030204" pitchFamily="18" charset="0"/>
              </a:defRPr>
            </a:lvl2pPr>
            <a:lvl3pPr marL="914400" indent="0">
              <a:buNone/>
              <a:defRPr>
                <a:solidFill>
                  <a:schemeClr val="tx1">
                    <a:lumMod val="65000"/>
                    <a:lumOff val="35000"/>
                  </a:schemeClr>
                </a:solidFill>
                <a:latin typeface="Cambria" panose="02040503050406030204" pitchFamily="18" charset="0"/>
              </a:defRPr>
            </a:lvl3pPr>
            <a:lvl4pPr marL="1371600" indent="0">
              <a:buNone/>
              <a:defRPr>
                <a:solidFill>
                  <a:schemeClr val="tx1">
                    <a:lumMod val="65000"/>
                    <a:lumOff val="35000"/>
                  </a:schemeClr>
                </a:solidFill>
                <a:latin typeface="Cambria" panose="02040503050406030204" pitchFamily="18" charset="0"/>
              </a:defRPr>
            </a:lvl4pPr>
            <a:lvl5pPr marL="1828800" indent="0">
              <a:buNone/>
              <a:defRPr>
                <a:solidFill>
                  <a:schemeClr val="tx1">
                    <a:lumMod val="65000"/>
                    <a:lumOff val="35000"/>
                  </a:schemeClr>
                </a:solidFill>
                <a:latin typeface="Cambria" panose="02040503050406030204" pitchFamily="18" charset="0"/>
              </a:defRPr>
            </a:lvl5pPr>
          </a:lstStyle>
          <a:p>
            <a:pPr lvl="0"/>
            <a:r>
              <a:rPr lang="fr-FR" dirty="0" smtClean="0"/>
              <a:t>Contenu</a:t>
            </a:r>
          </a:p>
          <a:p>
            <a:pPr lvl="0"/>
            <a:endParaRPr lang="fr-CA" dirty="0"/>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80310" y="5704738"/>
            <a:ext cx="2946633" cy="1042162"/>
          </a:xfrm>
          <a:prstGeom prst="rect">
            <a:avLst/>
          </a:prstGeom>
        </p:spPr>
      </p:pic>
    </p:spTree>
    <p:extLst>
      <p:ext uri="{BB962C8B-B14F-4D97-AF65-F5344CB8AC3E}">
        <p14:creationId xmlns:p14="http://schemas.microsoft.com/office/powerpoint/2010/main" val="18777405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t="-2000" b="-2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503712" y="274638"/>
            <a:ext cx="8078688" cy="1143000"/>
          </a:xfrm>
          <a:prstGeom prst="rect">
            <a:avLst/>
          </a:prstGeom>
        </p:spPr>
        <p:txBody>
          <a:bodyPr vert="horz" lIns="91440" tIns="45720" rIns="91440" bIns="45720" rtlCol="0" anchor="ctr">
            <a:normAutofit/>
          </a:bodyPr>
          <a:lstStyle/>
          <a:p>
            <a:r>
              <a:rPr lang="fr-FR" dirty="0" smtClean="0"/>
              <a:t>Titre principale</a:t>
            </a:r>
            <a:endParaRPr lang="fr-CA" dirty="0"/>
          </a:p>
        </p:txBody>
      </p:sp>
      <p:sp>
        <p:nvSpPr>
          <p:cNvPr id="3" name="Espace réservé du texte 2"/>
          <p:cNvSpPr>
            <a:spLocks noGrp="1"/>
          </p:cNvSpPr>
          <p:nvPr>
            <p:ph type="body" idx="1"/>
          </p:nvPr>
        </p:nvSpPr>
        <p:spPr>
          <a:xfrm>
            <a:off x="3503712" y="1600201"/>
            <a:ext cx="8078688"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Tree>
    <p:extLst>
      <p:ext uri="{BB962C8B-B14F-4D97-AF65-F5344CB8AC3E}">
        <p14:creationId xmlns:p14="http://schemas.microsoft.com/office/powerpoint/2010/main" val="275867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hdr="0" dt="0"/>
  <p:txStyles>
    <p:titleStyle>
      <a:lvl1pPr algn="l" defTabSz="914400" rtl="0" eaLnBrk="1" latinLnBrk="0" hangingPunct="1">
        <a:spcBef>
          <a:spcPct val="0"/>
        </a:spcBef>
        <a:buNone/>
        <a:defRPr sz="4400" b="1" kern="1200">
          <a:solidFill>
            <a:schemeClr val="tx1">
              <a:lumMod val="65000"/>
              <a:lumOff val="35000"/>
            </a:schemeClr>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mailto:inventaire.vaccincovid.ciussscn@ssss.gouv.qc.ca"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immunisation.dspu.ciussscn@ssss.gouv.qc.ca" TargetMode="External"/><Relationship Id="rId2" Type="http://schemas.openxmlformats.org/officeDocument/2006/relationships/hyperlink" Target="https://www.ciusss-capitalenationale.gouv.qc.ca/sites/d8/files/docs/SantePublique/DSPub_Formulaire-Evaluation-BCF-octobre-2019.pdf"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publications.msss.gouv.qc.ca/msss/document-00101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hyperlink" Target="https://www.msss.gouv.qc.ca/professionnels/vaccination/piq-immunologi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pPr algn="ctr"/>
            <a:r>
              <a:rPr lang="fr-FR" dirty="0" smtClean="0"/>
              <a:t/>
            </a:r>
            <a:br>
              <a:rPr lang="fr-FR" dirty="0" smtClean="0"/>
            </a:br>
            <a:r>
              <a:rPr lang="fr-FR" dirty="0"/>
              <a:t>GESTION DES PRODUITS IMMUNISANTS  </a:t>
            </a:r>
            <a:r>
              <a:rPr lang="fr-FR" dirty="0" smtClean="0"/>
              <a:t/>
            </a:r>
            <a:br>
              <a:rPr lang="fr-FR" dirty="0" smtClean="0"/>
            </a:br>
            <a:r>
              <a:rPr lang="fr-FR" dirty="0"/>
              <a:t>CIUSSS de la </a:t>
            </a:r>
            <a:r>
              <a:rPr lang="fr-FR" dirty="0" smtClean="0"/>
              <a:t>Capitale-Nationale</a:t>
            </a:r>
            <a:br>
              <a:rPr lang="fr-FR" dirty="0" smtClean="0"/>
            </a:br>
            <a:r>
              <a:rPr lang="fr-FR" dirty="0" smtClean="0"/>
              <a:t> Équipes mobiles</a:t>
            </a:r>
            <a:r>
              <a:rPr lang="fr-FR" dirty="0"/>
              <a:t/>
            </a:r>
            <a:br>
              <a:rPr lang="fr-FR" dirty="0"/>
            </a:br>
            <a:endParaRPr lang="fr-CA" dirty="0"/>
          </a:p>
        </p:txBody>
      </p:sp>
      <p:sp>
        <p:nvSpPr>
          <p:cNvPr id="3" name="Sous-titre 2"/>
          <p:cNvSpPr>
            <a:spLocks noGrp="1"/>
          </p:cNvSpPr>
          <p:nvPr>
            <p:ph type="subTitle" idx="1"/>
          </p:nvPr>
        </p:nvSpPr>
        <p:spPr/>
        <p:txBody>
          <a:bodyPr>
            <a:normAutofit/>
          </a:bodyPr>
          <a:lstStyle/>
          <a:p>
            <a:endParaRPr lang="fr-CA" dirty="0" smtClean="0"/>
          </a:p>
          <a:p>
            <a:endParaRPr lang="fr-CA" dirty="0"/>
          </a:p>
          <a:p>
            <a:endParaRPr lang="fr-CA" dirty="0" smtClean="0"/>
          </a:p>
          <a:p>
            <a:endParaRPr lang="fr-CA" dirty="0"/>
          </a:p>
          <a:p>
            <a:endParaRPr lang="fr-CA" dirty="0" smtClean="0"/>
          </a:p>
          <a:p>
            <a:endParaRPr lang="fr-CA" dirty="0"/>
          </a:p>
          <a:p>
            <a:pPr algn="r"/>
            <a:r>
              <a:rPr lang="fr-CA" sz="1400" dirty="0" smtClean="0"/>
              <a:t>2021-12-13</a:t>
            </a:r>
            <a:endParaRPr lang="fr-CA" sz="1400" dirty="0"/>
          </a:p>
        </p:txBody>
      </p:sp>
      <p:pic>
        <p:nvPicPr>
          <p:cNvPr id="6" name="Image 5"/>
          <p:cNvPicPr>
            <a:picLocks noChangeAspect="1"/>
          </p:cNvPicPr>
          <p:nvPr/>
        </p:nvPicPr>
        <p:blipFill>
          <a:blip r:embed="rId3"/>
          <a:stretch>
            <a:fillRect/>
          </a:stretch>
        </p:blipFill>
        <p:spPr>
          <a:xfrm>
            <a:off x="5632328" y="1924707"/>
            <a:ext cx="2711744" cy="3414584"/>
          </a:xfrm>
          <a:prstGeom prst="rect">
            <a:avLst/>
          </a:prstGeom>
        </p:spPr>
      </p:pic>
      <p:sp>
        <p:nvSpPr>
          <p:cNvPr id="4" name="Rectangle 3"/>
          <p:cNvSpPr/>
          <p:nvPr/>
        </p:nvSpPr>
        <p:spPr>
          <a:xfrm>
            <a:off x="2356022" y="5188167"/>
            <a:ext cx="6096000" cy="1754326"/>
          </a:xfrm>
          <a:prstGeom prst="rect">
            <a:avLst/>
          </a:prstGeom>
        </p:spPr>
        <p:txBody>
          <a:bodyPr>
            <a:spAutoFit/>
          </a:bodyPr>
          <a:lstStyle/>
          <a:p>
            <a:r>
              <a:rPr lang="fr-CA" dirty="0" smtClean="0"/>
              <a:t>Chantale </a:t>
            </a:r>
            <a:r>
              <a:rPr lang="fr-CA" dirty="0" err="1" smtClean="0"/>
              <a:t>Labbé</a:t>
            </a:r>
            <a:endParaRPr lang="fr-CA" dirty="0"/>
          </a:p>
          <a:p>
            <a:r>
              <a:rPr lang="fr-CA" dirty="0" smtClean="0"/>
              <a:t>MAJ par Caroline Thibault</a:t>
            </a:r>
          </a:p>
          <a:p>
            <a:r>
              <a:rPr lang="fr-CA" dirty="0" smtClean="0"/>
              <a:t>Conseillère </a:t>
            </a:r>
            <a:r>
              <a:rPr lang="fr-CA" dirty="0"/>
              <a:t>en soins </a:t>
            </a:r>
            <a:r>
              <a:rPr lang="fr-CA" dirty="0" smtClean="0"/>
              <a:t>infirmiers</a:t>
            </a:r>
            <a:endParaRPr lang="fr-CA" dirty="0"/>
          </a:p>
          <a:p>
            <a:r>
              <a:rPr lang="fr-CA" dirty="0"/>
              <a:t>Équipe maladies évitables par la vaccination</a:t>
            </a:r>
          </a:p>
          <a:p>
            <a:r>
              <a:rPr lang="fr-CA" dirty="0"/>
              <a:t>Direction de la Santé publique </a:t>
            </a:r>
          </a:p>
          <a:p>
            <a:r>
              <a:rPr lang="fr-CA" dirty="0"/>
              <a:t>CIUSSS de la </a:t>
            </a:r>
            <a:r>
              <a:rPr lang="fr-CA" dirty="0" smtClean="0"/>
              <a:t>Capitale-Nationale</a:t>
            </a:r>
            <a:endParaRPr lang="fr-CA" dirty="0"/>
          </a:p>
        </p:txBody>
      </p:sp>
    </p:spTree>
    <p:extLst>
      <p:ext uri="{BB962C8B-B14F-4D97-AF65-F5344CB8AC3E}">
        <p14:creationId xmlns:p14="http://schemas.microsoft.com/office/powerpoint/2010/main" val="1019612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Prise de température </a:t>
            </a:r>
          </a:p>
        </p:txBody>
      </p:sp>
      <p:sp>
        <p:nvSpPr>
          <p:cNvPr id="5" name="Sous-titre 4"/>
          <p:cNvSpPr>
            <a:spLocks noGrp="1"/>
          </p:cNvSpPr>
          <p:nvPr>
            <p:ph type="subTitle" idx="1"/>
          </p:nvPr>
        </p:nvSpPr>
        <p:spPr>
          <a:xfrm>
            <a:off x="3407701" y="1325881"/>
            <a:ext cx="7872875" cy="4312920"/>
          </a:xfrm>
        </p:spPr>
        <p:txBody>
          <a:bodyPr>
            <a:normAutofit/>
          </a:bodyPr>
          <a:lstStyle/>
          <a:p>
            <a:r>
              <a:rPr lang="fr-CA" sz="2400" dirty="0" smtClean="0"/>
              <a:t>Grille de relevé de températures des vaccins qui doit être utilisée:</a:t>
            </a:r>
          </a:p>
          <a:p>
            <a:pPr marL="342900" indent="-342900">
              <a:buFontTx/>
              <a:buChar char="-"/>
            </a:pPr>
            <a:r>
              <a:rPr lang="fr-CA" sz="2400" dirty="0" smtClean="0"/>
              <a:t>Informations à inscrire:</a:t>
            </a:r>
          </a:p>
          <a:p>
            <a:r>
              <a:rPr lang="fr-CA" sz="2400" dirty="0"/>
              <a:t> </a:t>
            </a:r>
            <a:r>
              <a:rPr lang="fr-CA" sz="2400" dirty="0" smtClean="0"/>
              <a:t>     - Nom de l’établissement</a:t>
            </a:r>
          </a:p>
          <a:p>
            <a:r>
              <a:rPr lang="fr-CA" sz="2400" dirty="0"/>
              <a:t> </a:t>
            </a:r>
            <a:r>
              <a:rPr lang="fr-CA" sz="2400" dirty="0" smtClean="0"/>
              <a:t>     - Date</a:t>
            </a:r>
          </a:p>
          <a:p>
            <a:r>
              <a:rPr lang="fr-CA" sz="2400" dirty="0"/>
              <a:t> </a:t>
            </a:r>
            <a:r>
              <a:rPr lang="fr-CA" sz="2400" dirty="0" smtClean="0"/>
              <a:t>     - Les températures</a:t>
            </a:r>
          </a:p>
          <a:p>
            <a:r>
              <a:rPr lang="fr-CA" sz="2400" dirty="0"/>
              <a:t> </a:t>
            </a:r>
            <a:r>
              <a:rPr lang="fr-CA" sz="2400" dirty="0" smtClean="0"/>
              <a:t>     - Nom et # tél. de la </a:t>
            </a:r>
          </a:p>
          <a:p>
            <a:r>
              <a:rPr lang="fr-CA" sz="2400" dirty="0"/>
              <a:t> </a:t>
            </a:r>
            <a:r>
              <a:rPr lang="fr-CA" sz="2400" dirty="0" smtClean="0"/>
              <a:t>       personne ressource</a:t>
            </a:r>
            <a:endParaRPr lang="fr-CA" sz="2400" dirty="0"/>
          </a:p>
        </p:txBody>
      </p:sp>
      <p:pic>
        <p:nvPicPr>
          <p:cNvPr id="4" name="Espace réservé du contenu 3"/>
          <p:cNvPicPr>
            <a:picLocks noGrp="1" noChangeAspect="1"/>
          </p:cNvPicPr>
          <p:nvPr>
            <p:ph idx="4294967295"/>
          </p:nvPr>
        </p:nvPicPr>
        <p:blipFill>
          <a:blip r:embed="rId2"/>
          <a:stretch>
            <a:fillRect/>
          </a:stretch>
        </p:blipFill>
        <p:spPr>
          <a:xfrm>
            <a:off x="7154966" y="1783333"/>
            <a:ext cx="3866602" cy="4994361"/>
          </a:xfrm>
          <a:prstGeom prst="rect">
            <a:avLst/>
          </a:prstGeom>
        </p:spPr>
      </p:pic>
    </p:spTree>
    <p:extLst>
      <p:ext uri="{BB962C8B-B14F-4D97-AF65-F5344CB8AC3E}">
        <p14:creationId xmlns:p14="http://schemas.microsoft.com/office/powerpoint/2010/main" val="3717390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3501" y="0"/>
            <a:ext cx="8942784" cy="719427"/>
          </a:xfrm>
        </p:spPr>
        <p:txBody>
          <a:bodyPr>
            <a:normAutofit fontScale="90000"/>
          </a:bodyPr>
          <a:lstStyle/>
          <a:p>
            <a:pPr algn="ctr"/>
            <a:r>
              <a:rPr lang="fr-CA" dirty="0" smtClean="0"/>
              <a:t>Frigo adéquat </a:t>
            </a:r>
            <a:endParaRPr lang="fr-CA" dirty="0"/>
          </a:p>
        </p:txBody>
      </p:sp>
      <p:pic>
        <p:nvPicPr>
          <p:cNvPr id="5" name="Espace réservé du contenu 4"/>
          <p:cNvPicPr>
            <a:picLocks noGrp="1" noChangeAspect="1"/>
          </p:cNvPicPr>
          <p:nvPr>
            <p:ph idx="1"/>
          </p:nvPr>
        </p:nvPicPr>
        <p:blipFill>
          <a:blip r:embed="rId2"/>
          <a:stretch>
            <a:fillRect/>
          </a:stretch>
        </p:blipFill>
        <p:spPr>
          <a:xfrm>
            <a:off x="4583937" y="591725"/>
            <a:ext cx="4194303" cy="6266275"/>
          </a:xfrm>
          <a:prstGeom prst="rect">
            <a:avLst/>
          </a:prstGeom>
        </p:spPr>
      </p:pic>
    </p:spTree>
    <p:extLst>
      <p:ext uri="{BB962C8B-B14F-4D97-AF65-F5344CB8AC3E}">
        <p14:creationId xmlns:p14="http://schemas.microsoft.com/office/powerpoint/2010/main" val="3077771063"/>
      </p:ext>
    </p:extLst>
  </p:cSld>
  <p:clrMapOvr>
    <a:masterClrMapping/>
  </p:clrMapOvr>
  <mc:AlternateContent xmlns:mc="http://schemas.openxmlformats.org/markup-compatibility/2006" xmlns:p14="http://schemas.microsoft.com/office/powerpoint/2010/main">
    <mc:Choice Requires="p14">
      <p:transition spd="slow" p14:dur="2000" advTm="25703"/>
    </mc:Choice>
    <mc:Fallback xmlns="">
      <p:transition spd="slow" advTm="2570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CA" dirty="0"/>
              <a:t>Prise de température pour les séances de vaccinations à l’extérieure</a:t>
            </a:r>
          </a:p>
        </p:txBody>
      </p:sp>
      <p:sp>
        <p:nvSpPr>
          <p:cNvPr id="3" name="Sous-titre 2"/>
          <p:cNvSpPr>
            <a:spLocks noGrp="1"/>
          </p:cNvSpPr>
          <p:nvPr>
            <p:ph type="subTitle" idx="1"/>
          </p:nvPr>
        </p:nvSpPr>
        <p:spPr>
          <a:xfrm>
            <a:off x="2964581" y="1556793"/>
            <a:ext cx="8315995" cy="4863257"/>
          </a:xfrm>
        </p:spPr>
        <p:txBody>
          <a:bodyPr>
            <a:normAutofit fontScale="70000" lnSpcReduction="20000"/>
          </a:bodyPr>
          <a:lstStyle/>
          <a:p>
            <a:pPr marL="457200" indent="-457200">
              <a:buFont typeface="Arial" panose="020B0604020202020204" pitchFamily="34" charset="0"/>
              <a:buChar char="•"/>
            </a:pPr>
            <a:r>
              <a:rPr lang="fr-CA" sz="3400" dirty="0"/>
              <a:t>La température d</a:t>
            </a:r>
            <a:r>
              <a:rPr lang="fr-CA" sz="3400" dirty="0" smtClean="0"/>
              <a:t>e la glacière </a:t>
            </a:r>
            <a:r>
              <a:rPr lang="fr-CA" sz="3400" dirty="0"/>
              <a:t>doit être maintenue </a:t>
            </a:r>
            <a:r>
              <a:rPr lang="fr-CA" sz="3400" dirty="0" smtClean="0"/>
              <a:t>en </a:t>
            </a:r>
            <a:r>
              <a:rPr lang="fr-CA" sz="3400" dirty="0"/>
              <a:t>tout temps entre 2</a:t>
            </a:r>
            <a:r>
              <a:rPr lang="fr-CA" sz="3400" baseline="30000" dirty="0"/>
              <a:t>0 </a:t>
            </a:r>
            <a:r>
              <a:rPr lang="fr-CA" sz="3400" dirty="0"/>
              <a:t>C et 8</a:t>
            </a:r>
            <a:r>
              <a:rPr lang="fr-CA" sz="3400" baseline="30000" dirty="0"/>
              <a:t>0 </a:t>
            </a:r>
            <a:r>
              <a:rPr lang="fr-CA" sz="3400" dirty="0"/>
              <a:t>C </a:t>
            </a:r>
            <a:r>
              <a:rPr lang="fr-CA" sz="3400" dirty="0" smtClean="0"/>
              <a:t>;</a:t>
            </a:r>
          </a:p>
          <a:p>
            <a:pPr marL="457200" indent="-457200">
              <a:buFont typeface="Arial" panose="020B0604020202020204" pitchFamily="34" charset="0"/>
              <a:buChar char="•"/>
            </a:pPr>
            <a:r>
              <a:rPr lang="fr-CA" sz="3400" dirty="0" smtClean="0"/>
              <a:t>Des accumulateurs de froids peuvent être ajoutés ou retirés au besoin;</a:t>
            </a:r>
          </a:p>
          <a:p>
            <a:pPr marL="457200" indent="-457200">
              <a:buFont typeface="Arial" panose="020B0604020202020204" pitchFamily="34" charset="0"/>
              <a:buChar char="•"/>
            </a:pPr>
            <a:r>
              <a:rPr lang="fr-CA" sz="3400" b="1" dirty="0" smtClean="0"/>
              <a:t>Inscrire vos interventions sur la grille de température pour réajuster la température</a:t>
            </a:r>
            <a:r>
              <a:rPr lang="fr-CA" sz="3400" dirty="0" smtClean="0"/>
              <a:t>;</a:t>
            </a:r>
          </a:p>
          <a:p>
            <a:pPr marL="457200" indent="-457200">
              <a:buFont typeface="Arial" panose="020B0604020202020204" pitchFamily="34" charset="0"/>
              <a:buChar char="•"/>
            </a:pPr>
            <a:r>
              <a:rPr lang="fr-CA" sz="3400" dirty="0" smtClean="0"/>
              <a:t>La température de la glacière doit être prise minimalement aux heures et </a:t>
            </a:r>
            <a:r>
              <a:rPr lang="fr-CA" sz="3400" b="1" dirty="0" smtClean="0"/>
              <a:t>aux 15 minutes </a:t>
            </a:r>
            <a:r>
              <a:rPr lang="fr-CA" sz="3400" dirty="0" smtClean="0"/>
              <a:t>après des interventions;</a:t>
            </a:r>
          </a:p>
          <a:p>
            <a:pPr marL="457200" indent="-457200">
              <a:buFont typeface="Arial" panose="020B0604020202020204" pitchFamily="34" charset="0"/>
              <a:buChar char="•"/>
            </a:pPr>
            <a:r>
              <a:rPr lang="fr-CA" sz="3400" dirty="0" smtClean="0"/>
              <a:t>La température doit être prise avant le départ pour le site de vaccination, sur le site de vaccination et avant le transfert par le livreur des doses restantes au site de vaccination désigné;</a:t>
            </a:r>
          </a:p>
          <a:p>
            <a:pPr marL="457200" indent="-457200">
              <a:buFont typeface="Arial" panose="020B0604020202020204" pitchFamily="34" charset="0"/>
              <a:buChar char="•"/>
            </a:pPr>
            <a:r>
              <a:rPr lang="fr-CA" sz="3400" dirty="0" smtClean="0"/>
              <a:t>Refaire la glacière après 4 heures en changeant les « </a:t>
            </a:r>
            <a:r>
              <a:rPr lang="fr-CA" sz="3400" dirty="0" err="1" smtClean="0"/>
              <a:t>icepacks</a:t>
            </a:r>
            <a:r>
              <a:rPr lang="fr-CA" sz="3400" dirty="0" smtClean="0"/>
              <a:t> ».</a:t>
            </a:r>
          </a:p>
          <a:p>
            <a:endParaRPr lang="fr-CA" dirty="0" smtClean="0"/>
          </a:p>
          <a:p>
            <a:endParaRPr lang="fr-CA" dirty="0" smtClean="0"/>
          </a:p>
          <a:p>
            <a:endParaRPr lang="fr-CA" dirty="0"/>
          </a:p>
          <a:p>
            <a:endParaRPr lang="fr-CA" dirty="0"/>
          </a:p>
        </p:txBody>
      </p:sp>
    </p:spTree>
    <p:extLst>
      <p:ext uri="{BB962C8B-B14F-4D97-AF65-F5344CB8AC3E}">
        <p14:creationId xmlns:p14="http://schemas.microsoft.com/office/powerpoint/2010/main" val="229422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CA" dirty="0"/>
              <a:t>Prise de température pour les séances de vaccinations à l’extérieure</a:t>
            </a:r>
          </a:p>
        </p:txBody>
      </p:sp>
      <p:sp>
        <p:nvSpPr>
          <p:cNvPr id="3" name="Sous-titre 2"/>
          <p:cNvSpPr>
            <a:spLocks noGrp="1"/>
          </p:cNvSpPr>
          <p:nvPr>
            <p:ph type="subTitle" idx="1"/>
          </p:nvPr>
        </p:nvSpPr>
        <p:spPr>
          <a:xfrm>
            <a:off x="2877955" y="1844823"/>
            <a:ext cx="8402622" cy="4411597"/>
          </a:xfrm>
        </p:spPr>
        <p:txBody>
          <a:bodyPr>
            <a:normAutofit/>
          </a:bodyPr>
          <a:lstStyle/>
          <a:p>
            <a:pPr marL="457200" indent="-457200">
              <a:buFont typeface="Arial" panose="020B0604020202020204" pitchFamily="34" charset="0"/>
              <a:buChar char="•"/>
            </a:pPr>
            <a:r>
              <a:rPr lang="fr-CA" dirty="0"/>
              <a:t>Le «reset ou memory </a:t>
            </a:r>
            <a:r>
              <a:rPr lang="fr-CA" dirty="0" err="1"/>
              <a:t>clear</a:t>
            </a:r>
            <a:r>
              <a:rPr lang="fr-CA" dirty="0"/>
              <a:t>» doit être fait après chaque prise de </a:t>
            </a:r>
            <a:r>
              <a:rPr lang="fr-CA" dirty="0" smtClean="0"/>
              <a:t>température;</a:t>
            </a:r>
          </a:p>
          <a:p>
            <a:pPr marL="457200" indent="-457200">
              <a:buFont typeface="Arial" panose="020B0604020202020204" pitchFamily="34" charset="0"/>
              <a:buChar char="•"/>
            </a:pPr>
            <a:r>
              <a:rPr lang="fr-CA" dirty="0" smtClean="0"/>
              <a:t>Transmettre votre grille de température chaque jour dûment complétée à l’adresse courriel suivante: </a:t>
            </a:r>
            <a:r>
              <a:rPr lang="fr-CA" sz="2800" dirty="0" smtClean="0">
                <a:hlinkClick r:id="rId2"/>
              </a:rPr>
              <a:t>inventaire.vaccincovid.ciussscn@ssss.gouv.qc.ca</a:t>
            </a:r>
            <a:endParaRPr lang="fr-CA" sz="2800" dirty="0" smtClean="0"/>
          </a:p>
          <a:p>
            <a:pPr marL="457200" indent="-457200">
              <a:buFont typeface="Arial" panose="020B0604020202020204" pitchFamily="34" charset="0"/>
              <a:buChar char="•"/>
            </a:pPr>
            <a:endParaRPr lang="fr-CA" sz="2800" dirty="0" smtClean="0"/>
          </a:p>
        </p:txBody>
      </p:sp>
    </p:spTree>
    <p:extLst>
      <p:ext uri="{BB962C8B-B14F-4D97-AF65-F5344CB8AC3E}">
        <p14:creationId xmlns:p14="http://schemas.microsoft.com/office/powerpoint/2010/main" val="170590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CA" dirty="0" smtClean="0"/>
              <a:t>Méthode d’emballage pour glacière de transport ou glacière «maîtresse»</a:t>
            </a:r>
            <a:endParaRPr lang="fr-CA" dirty="0"/>
          </a:p>
        </p:txBody>
      </p:sp>
      <p:pic>
        <p:nvPicPr>
          <p:cNvPr id="6" name="Image 5"/>
          <p:cNvPicPr>
            <a:picLocks noChangeAspect="1"/>
          </p:cNvPicPr>
          <p:nvPr/>
        </p:nvPicPr>
        <p:blipFill>
          <a:blip r:embed="rId2"/>
          <a:stretch>
            <a:fillRect/>
          </a:stretch>
        </p:blipFill>
        <p:spPr>
          <a:xfrm>
            <a:off x="3209537" y="1771048"/>
            <a:ext cx="5857461" cy="4282022"/>
          </a:xfrm>
          <a:prstGeom prst="rect">
            <a:avLst/>
          </a:prstGeom>
        </p:spPr>
      </p:pic>
      <p:sp>
        <p:nvSpPr>
          <p:cNvPr id="5" name="AutoShape 4" descr="data:image/png;base64,iVBORw0KGgoAAAANSUhEUgAAAvoAAAMDCAYAAADT9bGwAAAgAElEQVR4Aezdh1eUxwI//Pt/vO/vlxjvTd7cm5jk3iSm3ZteFI0l9gb2WKOxxQJYQVDpRUAQEBUFK0V67yBFeu8gvZdld/m+Zx5YxBXIImiE/XLOnKVseeYzw57vMzszz986OzvBQgP2AfYB9gH2AfYB9gH2AfYB9oHp1Qf+1tvbCxYasA+wD7APsA+wD7APsA+wD7APTK8+8De5XA4WGrAPsA+wD7APsA+wD7APsA+wD0yvPvA3hUIBFhqwD7APsA+wD7APsA+wD7APsA9Mrz7wt/7+frDQgH2AfYB9gH2AfYB9gH2AfYB9YHr1AQZ9nujwRI99gH2AfYB9gH2AfYB9gH1gGvaBv4FfFKAABShAAQpQgAIUoMC0E2DQn3ZNygpRgAIUoAAFKEABClAAYNBnL6AABShAAQpQgAIUoMA0FGDQn4aNyipRgAIUoAAFKEABClCAQZ99gAIUoAAFKEABClCAAtNQgEF/GjYqq0QBClCAAhSgAAUoQAEGffYBClCAAhSgAAUoQAEKTEMBBv1p2KisEgUoQAEKUIACFKAABRj02QcoQAEKUIACFKAABSgwDQUY9Kdho7JKFKAABShAAQpQgAIUYNBnH6AABShAAQpQgAIUoMA0FGDQn4aNyipRgAIUoAAFKEABClCAQZ99gAIUoAAFKEABClCAAtNQgEF/GjYqq0QBClCAAhSgAAUoQAEGffYBClCAAhSgAAUoQAEKTEMBBv1p2KisEgUoQAEKUIACFKAABRj02QcoQAEKUIACFKAABSgwDQUY9Kdho7JKFKAABShAAQpQgAIUYNBnH6AABShAAQpQgAIUoMA0FGDQn4aNyipRgAIUoAAFKEABClCAQZ99gAIUoAAFKEABClCAAtNQgEF/GjYqq0QBClCAAhSgAAUoQAEGffYBClCAAhSgAAUoQAEKTEMBBv1p2KisEgUoQAEKUIACFKAABRj02QcoQAEKUIACFKAABSgwDQUY9Kdho7JKFKAABShAAQpQgAIUYNBnH6AABShAAQpQgAIUoMA0FGDQn4aNyipRgAIUoADQXZkDK3MPLN1tB529l7Hz0kOktysnTCNvqkVOvXgeJSqjg7Db5AHuVE78eZ8cmBKNWamw94yEzWCxvZOHUsWTe2j8nbIL4Ve9sNP4xrPFNAyhrZN53Bof1cTvqGhHTkkr/pRE2YlQDy/stktB7p/eeeKHNZnPoHichbMmXjgV1vDn9ZzwC8sQ7+aCn/bdxZ0aFZQCpVEB2LTPHgsO3cClPLnaqzxP/x/pddSedtiPXY9CsGK7Ew6FNUH91Yfdjd+OIcCgPwYO/0QBClCAAlNUoD0XB3QN8dr8s/h2nwuWbTPBP+YY4N0j8ShW5ZjnqFprcgDmLjPF/oQ+KegX3HLD57rOsCqYwJM+cxx9CDUzwetz9PHaYHl9uTcCZc/c8c9/oWyH5xkzzF5zDrNXnsbMOfqYufjswM/rr+N6wxQM+h0FOL3DCB+Z5aLnzwSUzXA6cBwz1t5HtGiyKfSlKI/BOr0LWH6t+oWHXGVrFg7sdIZRSgeGekRfCQzXG+L15Y7YczEc/jVDfxlUVGK8/X/E1xmtTZSd8DO3w3LnAkzFbjpatV727xn0X7Y4X48CFKAABV64QG/afXymY4gf3QZDkqIJTgdO4LV5jrCvHggsipZK3LkRiOMOIXCOr0PH8KPqrkfo/VCctveH6a0sZLcroWyrhKeJJWbOPY1f7BIQXNaL5vxMePg9QkrzYAhStCM1LBqmDv4w9kxFUsPgOKSyE2mRSbia8BiVOamwuhSAC/dyUdA1/EUHv1c0wHaPIWb+eg/eSfkIS8pHeNrjCYcdWdYDfKVjgM/titGrelllO5LDknAtqRIpwWE4ezUDOV1AR3kOXNwfwMDOH+e8M6X6i08wGvMy4eGfh9zH5bh5LQBn3OMRVK56NgUeZ6XC2tkP+heDYBdagXrp/EeJuuwMePjnI7+2GFfcA2ByMx1pwz9NGNVN7fg8knDnvhe+mWeAd/b5wi2hDt2quqhuFe1ICQrHGadQuCWVwu6poK9EQ146bJ39cNI9btixA/LGMty8HghDOz/p+B6q2lT1vBish18GUppU7d2K+JBEeERXQ1RnZDfxBL0oTEzABSc/nHCNgV9x95NAPUJfE48Q/c3XLwn3cjqg/LP+o2hDUlAEjO19cfxyFG7ndozwKYASdVkD7ZCekwpzl3DcLekFFB1IC4uE0UV/nL8z2CeV7UgJ8cWixfqY+as3HAKLUVZfhjt+yQjLL4eXRxAsw2tQqdb/Fc0V8LoWgBOXYxFa8RgRD5Jw+1HbwLGM9Dqink3qz1sLcbrx/O001GD8BgCDPrsBBShAAQpMOwFFbTxWLtLHjOW2+NUpGreSa1A3bERc2ZqHI5tO4PUFJvh6kwne1DmDRVcrB0JjTyWsfj+D1+edwRfbLPCf+QZ4e3cokvPDsWixIV6bY4CZC42w0b8N2e62mKljgdPZckDRCM+T5zBz7kl8tMUKsxcb4I1VbnApEX+rwrlthpix6jw+X22OHzcYYeYcA3x0Pgdt6vo92di9zABv7boBQ8u7OOmZidyRTgjUH/cnP48Y9PtKpVHbGcvP4j0dfby+6hYCShKxbqkB/r7CEvN2XMA7OgZ49/hDPFYqkOFqjZk6JvhMzxRfbjPHrHn6mLH6FgI7ga40P3w13xDvrrfFvC0meHPuCXznVIIuyJHsaIE3dEwwe91ZfLHVDO/OM8BbW3wRJqZSjeWmfnwrPbD7t1PSJxOvzzuJ944nQ5pFNVT3bkTZWeLNOYZ4V9cKX640wjsLDQZH9JVoTLiPr382wJurLPD1qhOYscQRlnkyoKcYhpuO440lZpi72wofivtsfYB4tY8MOhNu42Od41hwvV4Kr/KCYPw4zxBfOZahq2Y0NxnSrjni3bnCxgZfrzyO1xfZ40JuHzBKX0uVAfLiUMydZ4ivncohG7P/yBBrb4G/65zBFzvs8e2qE3j9ZyucfjSsw0s+ciTYm+ENHWP8e5kBXptrgn1xTQixtpDa6sNNFvhwgQHe3RuOtPZymOw4hZlz9fHavBN4Z/09BKb64b86Bnh/hRFmzDHAhxeykTK8/3cU4cTWE3hN5ww+32qO/6wxwQc6BvjEugi9ys6RX6cHkD1Sf94cVEywnYa6A79h0GcfoAAFKECB6SggR1HYfSxafWJo+svMpVb41bscrUolyrwv4U2ds9gWJkZL2+F90hgzlt+EXxfQFuGJWXNP4Jeb9ZBBiYqwB9htFgL/Gjlq77ng73PPDk7dUTwV9DtivfHhXEP8eKlMCu9dBaH4WQSnk2lo6BsI+q8tcoGzmALRk4+Dawwwc1swMtRm/chLw6AzTx+v6ZzAu0tO4o05BvjXnnBkTHDqyVhB/7X51jgWXYGkvEa0VebD3TsOwTUK9DYV49R2Q8zQ80Fs32DQn3MKK+40QQEZwizOYcY8a5jm96Hgmj1m6phhl18ZKtrbEOsXBZeISjQrB4P+3NNYda8RcshR6O2Mt+eexGrfNozp1jtwIjL8+Loa4rFivgH+M9LUnbZUbFpsgDf3RiBXBigeJ0Nv6WDQ72mCw/4TmLHSE3ealVA2pWHLcgO8fzYLivJwzJtniP+eTUJSbTdq05Jgd/cR0tvUpqv0leLEJkPM3BGKbIUcKU6WeGOeLS4UKyAbza3lEbYvNcCb+6JQ2AcoajNwyuQ2zkc3oWXUvqYcMeiP2H9kdbDabYg31t+ER1YzWhuK4XEzDvfz1c8OB4P+nOP4wTYLqVmVKCqLxpKfDfCfMxmoVypRF3wN7+sYY1d0LyDLwd7lBvjH0SQ0QhXI9fH3bT7wzy1DWnXvU/2/Ofgq/jX3BBZee4xeKFEddBUfzB0I+l01o7/OQNAf9ryVjyfeTtPxLe0568QR/eeE48MoQAEKUGAKCCi6UPgoE5ddb2HxmuN4TccM+uk9CLpwFq/rmGCRyT0ctrqHXXvOYoYIbEV9g+HFDIaP1Jf/KccI+rLB0W5zHM8cfJyiCqZiFH+9L+J6BoL+G5seIFkEdsVjmO80xBubApCiFuCVzZXwf5AEv6JuKJUdCDS7gBk653EsbdjxtCVj3fwnc/hVc/nF7Vsn05+dziKC2khTdwZHzN/YEohU1XH0NcDf7QaWbjHBWzoDrzFjzT1EqIK+jgVOZYljUSDXw27gE40cOWTFMVixXHziIUaBz+C/+27CPKEZMtWI/jx7WJYNBGd5QYg0Ev6/i8Vju3UNBP3hx6ccI+jLi0LwkxhhdyiDNJ6taIDdXsOBEf3OXOxbYYAZqxyx2/IeDlvexMKVBlJoR18tHP4wxhvSmggx8u6EXR65qFCZDHX1wZO7eVY4m1UkfRry5v6YgYXSo7iF5odijjiJsC8dOCb159IZqa+NPKI/cv+RI9vbBR8MttXMJWZYfDYMwbXD+ov0mqoRfSsY5w78rSf+Fv491wAf/u6FP6zu4Y+zDviPjiHmuNeMEvQN8a1zxWA9hp/oypDlbiOd6Kn+b5T1cdIJmRjRbxvjdQaC/rDnlU1GOw0ha/03DPpa3wUIQAEKUGC6CShQcNsNs5eex57oJzO4G/3d8I85x7H8TgPCLc9hho4Ztl5NgLtvItzuxcNNmmsvR9ENB8yca4IDiQMpT9lSj7TiRtT3jB30C68PPi5hcMpEXzH09QZH7WWDQX9rENLE0yrqYLlr5KDfmp2Ms3YP4CmtGlai4tYl/H2uEX6LHZY6e8pw2W7gJEWcqDwp92HoV6kWKAfad6ygP/O3CBQOzqcv9b6Et3SMsMguGcE5FbA7dBwz1onFrKqpO1Y4K+3AokD+VTGKPzh1CYC8uRahARE4YeqKb5YY4LUl13CrXTV1xwInpRMEcdLhjy91DPH95XKM6dYzEPSfHB8wVtBXVEZi4TwDfGiWN7BQV1GD8+ITCbEYt6sAf6wxwBvrr8PSJxHuvgm4fC8BHhHlA0CKDmQnpsD6ohdWbz6DGXPOYEuI+qg4oKiJxbIFhvjqkAs+0TkNXf82KKHEaG6RJWrHpOxAQV4tSpt7xuhrowT9UfuPAvXFefC87o/fjljiXR196ZOkp/+zB4P+vIuwrhg44epNuYfZOob47+lwuPkmwv1+PC77DKwLGHlE3xA/D05bEid6T6auyVB60xEz5xpjd8zAmg0xremHeQMj+u1jvI4q6A89b9/ktNPTddfenxj0tbftWXMKUIAC01agNzsA38zTx8x1rjh95yG8fEOwZZOYP2yO44/kaIm8gX/rnMCPVulIzs3CsW0n8OZGH0SIOcO5gfhOhMWjEQjLL8NVYzGiLsJsHxp8XfH3Oaex1rsMBY2yYUFHDnlBKObOF3OcH+B+djkeuItR1uP4ybVyaI71G6MGtSdN0fvID//TMcCsvT645BuGrRuP4/WlHvBsVJtG8uQhGn03ZtDfE4kiKeirRn3PYZtfGVJjQ7B8mQFmrLmDsDGDfg8Snazw1jwz7PQrRXZRAc4fOIXXF3vgZttg0Bfzuo9GIDS3CM4nz0ufUhxKlo3tNviJw8yh4wOULYlYPV8f/zoag+TyticLi4VCXxlObRI7xbjgQkI5Yu5dx+c6+oNz9LvgY3wWMxbY4HBoGVKjffDjghP40qYAvZkB+G6hIb4wTkJCcQ3C3S/hn3NPYWPQs0EfYicjwzPSJxevL/PE3XbxwmO4dVXAeKtYn+EGq6RKJPnfwOc6A3PvO0bta/IRp+6M2H+6SnF660nMXH8DHo9qkZkcgqWLDfDP46lq/UIV9B1gq9oOtj0TO1cY4M1t93A7qwJ+tjZ482dzHEuRjTqiv/CGarvP4UFfDnnRQP///371go1vDA7vMcLrcwbn6I/xOqqg/+R5J6md1GqvrT8y6Gtry7PeFKAABaa1QC/S7lzHt0sGp5LM0ceMxeZYf70ULSIvK1rgb2MvLUAVU01mLrfHseiWwZ1KupF8ww2f/jw4NWaeCZa4FkLkbHlRBBYsFr83xLxrtU8FfUCGbN+b+HHp4GvqnMH351KQKxZ0Di6mHDGoDRuol5pE2YFo10v4UMzTn6OPN5ba4Uhk84S3WNQs6IvlA5FYPjgF5+9rXbHP0AxvzL8Eh5q+wWk2I4/oKxtzcWrvWWmhrDju1xdewMY7VcMW457DokMWeFtMj9ExwkKnfDyWzl3GcBsh6ENRA6s9pySbmbvD8fTOpko0poVi+cqBRdNvb/LErv2n8cbg9ppib/pju4yGpui8v9sH/uIglG0IdnTEfwbNX5t7Ep8fj0WG2mJc1b9Ma7QX/jPXAB+b5aFz8JejuynRmhWJdetU60UM8eH+YERJuw6N0ddGWIw7cv9R4nHCAyyS6iz6jAHe0vPApfxRFuPOGxb0pWtB+EBnmWrKlTHm2WahUpz0jThH3xBPAvnTQV/0/yzfm5iz4gTeXGqFLU63oDPPAJ/biF2exJ77I7/Os0FfzGybnHZStZc23zLoa3Prs+4UoAAFpruArBNlJdXIKG6Qpt6oV7enuQE5JSP/Td7ejNyiWpS1Pj3XWdbejLySJjSqB3TVk8s6UVpSi4Im9aCluoNmtz0tDcgurkfdKGFTs2d5vnspu1qQX9qMVrWFwn/+bHI019TiUVEdqjtVn0AMjujPs4NZiQzNNXUobh4Bbzxufd2oKH38TNsMHV9fJ8rKm9Ay4vH3ob6yFjmVHehSHeLgA3vbmpBTUIOC+p4RtqccevZRvxnTTdGNipIa5NR0Pv0phPg8YJS+NuoLjfSHvi6pr2eWt6JtxHqP9KDB38k6UFxSi6Jmsfz8+b5k+ck4YRcAy6g6aeqYar3ET+41T05Sx/U6L66dnq+GU/NRDPpTs9141BSgAAUoQIEpIjA86I83gU6RKvIwoagd2F70tQXnoHPIGXPXnMDr861hMrjwl0R/jQCD/l/jzlelAAUoQAEKaImAErVpybC7+RBJ0rwpLam21lVTidaSTNg73cPvpt44YBeK65ltT0bztc7j1agwg/6r0Q48CgpQgAIUoAAFKEABCkyqwLQN+tI+vtJ+uIOLqfj9wN7GdKAD+wD7APsA+wD7APvANO0Dk5qSp8GTMehP047OEx2e4LEPsA+wD7APsA+wD2hbH5gG2XxSqzBtg/6kKvHJKEABClCAAhSgAAUoMMUEGPSnWIPxcClAAQpQgAIUoAAFKKCJAIO+Jkq8DwUoQAEKUIACFKAABaaYAIP+FGswHi4FKEABClCAAhSgAAU0EWDQ10SJ96EABShAAQpQgAIUoMAUE2DQn2INxsOlAAUoQAEKUIACFKCAJgIM+poo8T4UoAAFKEABClCAAhSYYgIM+lOswXi4FKAABShAAQpQgAIU0ESAQV8TJd6HAhSgAAUoQAEKUIACU0yAQX+KNRgPlwIUoAAFKEABClCAApoIMOhrosT7UIACFKAABShAAQpQYIoJMOhPsQbj4VKAAhSgAAUoQAEKUEATAQZ9TZR4HwpQgAIUoAAFKEABCkwxAQb9KdZgPFwKUIACFKAABShAAQpoIsCgr4kS70MBClCAAhSgAAUoQIEpJsCgP8UajIdLAQpQgAIUoAAFKEABTQQY9DVR4n0oQAEKUIACFKAABSgwxQQY9KdYg/FwKUABClCAAhSgAAUooIkAg74mSrwPBShAAQpQgAIUoAAFppgAg/4UazAeLgUoQAEKUIACFKAABTQRYNDXRIn3oQAFKEABClCAAhSgwBQTYNCfYg3Gw6UABShAAQpQgAIUoIAmAgz6mijxPhSgAAUoQAEKUIACFJhiAgz6U6zBeLgUoAAFKEABClCAAhTQRIBBXxMl3ocCFKAABShAAQpQgAJTTIBBf4o1GA+XAhSgAAUoQAEKUIACmggw6GuixPtQgAIUoAAFKEABClBgigkw6E+xBuPhUoACFKAABShAAQpQQBMBBn1NlHgfClCAAhSgAAUoQAEKTDEBBv0p1mA8XApQgAIUoAAFKEABCmgiwKCviRLvQwEKUIACFKAABShAgSkmwKA/xRqMh0sBClCAAhSgAAUoQAFNBBj0NVHifShAAQpQgAIUoAAFKDDFBBj0p1iD8XApQAEKUIACFKAABSigiQCDviZKvA8FKECBPxOQ1eDW1XCYuquXCLg8bINC2YWkBxEw9UhCVKPyybN1NSLcNwLHzG5hq9Et7LUNg3N8PdqG7iJDWnAETK/EI+Tx0C+Brirc8AjHuTuFqBS/7q2Gl8fTr33+ajTsfR4huqp38PX6kBESMcIxisdF4lah/Mlx8TsKUIACFJjyAgz6U74JWQEKUOCVEOjKxt6NlvhYV71YYfnNWvQpW+B+2hofb7gC2+KBwC6vy8Xxg7YDj1lvg6+32uAT6fG2WOZaDOl8QNkFbxNrfKx3GedyngRxZXM6tm+wxKcHIpEqft2Rid0jvr4lPt7sAfNsEfa7cee8zQjHKI7ZBnujVCcEmosqapKxYYN6nS3x8YbrcKwYdmKi+VPynhSgAAUoMEkCDPqTBMmnoQAFtFxgMOh/8lsgAmpaUVX3pNR1yAH1oK9shZepPWbr2mCpQyZypCF8OarTY7BxmyU+Xu8GywIFMM6g/+T1W1BRXQO/S+74VNcSX1nmoF0V9PUu4Xhc81PHKI63sad/3I2obKvAtWsRuOAxUM473MRPepb45mQCHvWM++n4AApQgAIUmEQBBv1JxORTUYACWiygCvp7w5DUN4KDWtBXVCVi3QZLfPJ7KOKfGkhXoCg+GR6RRchpUY4/6Ku9fnu8H77Vs8TnphloVA6O6Os542zWk08HRjja5/uVsh2+lo74dPsdeA2fZvR8z8ZHUYACFKDABAUY9CcIyIdTgAIUkARUU3c2OGDh4StYPlhWXUhBngLPjOj3xPvhK11LfGmZiy7pCfrRVleHzMIaPJJKLfIbZOMO+h9vcccu+wAYXAzAMavbWLnDCh/r2WNncAsUqhF9XWt8t+/JMYpjXWEYgWjZxNqy9WEQ5q23xWbfRryA04iJHRwfTQEKUEALBRj0tbDRWWUKUOAFCAwFfXvoHHDF4sHyi0kSckYI+p3R9/GFriW+ti3AwAwXOcIdHDB7aI6/FRZfrUKfsgu3TMeYo39wrDn6Vvju8H2cC61BszRdXjVH3xrf/PbkGMWx/nIkDJEjBf3udhRX1CO/vB75FQ2o7hxleo+yGe6nbSCmDkV0vgBfPiUFKEABCoxbgEF/3GR8AAUoQIERBMY5dUeWE46Fepb41DARA2tzlShNToHj7XhYmF3Gp7qDQR+9uG9mg4/VptsoG1KxRSzG/SMaj4Ytxv1kTzDCG1uRHh6ApZss8elOb1zKV80NGv/Und70YMzRUy22tcGB2JHmJQHysjis3mCFBW4VUL3aCEr8FQUoQAEKvEQBBv2XiM2XogAFprHAOIM+ektxZq8VPl7vitOpXXiyP40ChXeuDwv6ckQ5OWK2ri12BLcP3a83JxyL1lvi05PJKBcPHtx155OhOfpy5N27KU0P+nRfEMLbxEj8+IO+vDofTp5RsLguSix8ysTHE+pfShTfu45P9Rxx/OHIJwLqj+DPFKAABSjw4gUY9F+8MV+BAhTQBoHxBn0oURXlg7nrLfHxJhdsdYyC3Y1w6Ju641vxO11rrPJ+DDn60Rjrix/0LDF7qxv2XI6Bw81Q7Ngntsm0xkqvWkjR+pmgD0Bej8un7PCxrhUWOpegVRX0dW2x+IwPDlgOL744G9H4nC3VC18LW3y84RY8G0eZ2vOcz8yHUYACFKDA8wsw6D+/HR9JAQpQ4InAuIO+eGgfimIjsH2//eD++QMB/9uDt3DKrww1qhWtyg7Eet/Gz5tVU2gspQW2y23TkN09eAgjBX0AsrJEbNgi9rV3x4WctjH20bfCIo+qJ/UZz3fKRjgbWmP29gCEjTTPfzzPxftSgAIUoMCkCTDoTxoln4gCFKDA8wrI0fy4HlnFdShp7B11xxpFTwdKSsWuPHUoa+UUmefV5uMoQAEKaIsAg762tDTrSQEKUIACFKAABSigVQIM+lrV3KwsBShAAQpQgAIUoIC2CDDoa0tLs54UoAAFKEABClCAAlolwKCvVc3NylKAAhSgAAUoQAEKaIsAg762tDTrSQEKUIACFKAABSigVQIM+lrV3KwsBShAAQpQgAIUoIC2CDDoa0tLs54UoAAFKEABClCAAlolwKCvVc3NylKAAhSgAAUoQAEKaIsAg762tDTrSQEKUIACFKAABSigVQIM+lrV3KwsBShAAQpQgAIUoIC2CDDoa0tLs54UoAAFKEABClCAAlolwKCvVc3NylKAAhSgAAUoQAEKaIsAg762tDTrSQEKUIACFKAABSigVQIM+lrV3KwsBShAAQpQgAIUoIC2CDDoa0tLs54UoAAFKEABClCAAlolwKCvVc3NylKAAhSgAAUoQAEKaIsAg762tDTrSQEKUIACFKAABSigVQIM+lrV3KwsBShAAQpQgAIUoIC2CDDoa0tLs54UoAAFKEABClCAAlolwKCvVc3NylKAAhSgAAUoQAEKaIsAg762tDTrSQEKUIACFKAABSigVQIM+lrV3KwsBShAAQpQgAIUoIC2CDDoa0tLs54UoAAFKEABClCAAlolwKCvVc3NylKAAhSgAAUoQAEKaIsAg762tDTrSQEKUIACFKAABSigVQIM+lrV3KwsBShAAQpQgAIUoIC2CDDoa0tLs54UoAAFKEABClCAAlolwKCvVc3NylKAAhSgAAUoQAEKaIsAg762tDTrSQEKUIACFKAABSigVQIM+lrV3KwsBShAAQpQgAIUoIC2CDDoa0tLs54UoAAFKEABClCAAlolwKCvVc3NylKAAhSgAAUoQAEKaIsAg762tDTrSQEKUIACFKAABSigVQIM+lrV3KwsBShAAQpQgAIUoIC2CDDoa0tLs54UoBD0KDEAACAASURBVAAFKEABClCAAlolwKCvVc3NylKAAhSgAAUoQAEKaIsAg762tDTrSQEKUIACFKAABSigVQIM+lrV3KwsBShAAQpQgAIUoIC2CDDoa0tLs54UoAAFKEABClCAAlolwKCvVc3NylKAAhSgAAUoQAEKaIsAg762tDTrSQEKUIACFKAABSigVQIM+lrV3KwsBShAAQpQgAIUoIC2CDDoa0tLs54UoAAFKEABClCAAlolwKCvVc3NylKAAhSgAAUoQAEKaIsAg762tDTrSQEKUIACFKAABSigVQIM+lrV3KwsBShAAQpQgAIUoIC2CDDoa0tLs54UoAAFKEABClCAAlolwKCvVc3911W2u7sbtbW1yM3N/etLTg5yX/GSk5ODKVmys5H9sktWFrJHKFlZWfhLS2YmsiarZGUi66kyvrplpKcjISEBJSUl6Orq+uveCPjKFKAABSjwUgUY9F8qt3a+WE9PjxRaAwMCEBQUhNDQ0L+2hIQgdBJLSEgIJr0EByNkkkpwcDBeWgkKQvCwItr7mRIYiKAxSmBgIEQJCAgYtTx48ADPFH9/PBhW/P398VTx84O/WvHz84Ofr++IxdfXF76+PgPFxwc+mpb793F/eLl3D/dHK/fv4f5TRe2xg8/jc/8+xlWGHestb29cdnGBubm55FFXV6edb0SsNQUoQAEtFGDQ18JGf1lV7u/vh0wmQ2FhIby9vHDJyQmxMTFITk5GSkrKOIq4f7L0OPHYiZakpCRMZklMTMSkl4QEJE5SESO5Ey/xSEgYVuLjkaBBiY+Ph6rExcVBKrGxiIuNRezwEhMj9Q3RP2IGS3R0NESJiooaKpGRkRAlIiLimRIeHo7w8LCBEhaG8LAwhA0r0gmm2gmedII2eEL11MnQ0AlKIIKC1E48HjxAwGAZONl49oRCOoEQJxFjnEhIJxh+vvB7qgw+RvXYwVv1E5Q//XnwJOfu3btwdHDAcUNDHDp4EK6urqioqHhZbwF8HQpQgAIU+IsFGPT/4gaYri8vQr5cLkd1dbUUNDw8PFBcXAyFQvEcRQ6FQi49n3jOiZa+vj5MZhEnM5Ndent7MbHSg97egSI+UZl46UZPz5MipmJpUsQ0EVXp7OyEKB0dHVJpb2/HUGlrQ9tgaW1thSgtLS1SaW5uhqo0NTVBlMbGxqHS0NCA+vr6wVKH+vo6iFFrUR4/fjxUxNSxmpqawVKNmppqqX9WVVVBlMrKyielokIKxBUV5RClvLwcZWVlUiktLYWqiKkwJSXFUt8W/VuUoqIi6eRWnOBKpaAABaOUwsICPF0GH6N67OBtUVEhni5F0uuI1xpeiouKIIrqd+LkxtLCAgcPHMA5U1PcvXMHtTU10/Vth/WiAAUoQAE1AQZ9NRD+ODkCIqSKYGRvZ4c7d+4gLy9PCoYM+pqdFEws5IuTBAZ9bQ764sRCfEIhpuuIoO/p6YlrV6/C18eHQX9y3uL4LBSgAAWmhACD/pRopql1kGKkVwT7K+7u8Pb2lhbfilHc5wv54hMA7RrRn3jIZ9CfviP6T0brVaP2w2/FaH5ebq40Ncra2hp2trbS3H4xHUrM1RfThTiiP7XeT3m0FKAABSYiwKA/ET0+9hkBaeFtdrY0RUAEfTGyOLGQz6D/fMGfI/rTc0R/7KAvdpOKjoqCi7MzrKyspIXE6elpSEtLY9B/5t2Kv6AABSgw/QUY9Kd/G7+UGqoW3opgLxbeurm5SvOERUh9/pF81Xx+juiPP+wz6Gtb0Bdb18ZER8PdzQ1GZ85IOwxlZKRLc/sZ9F/K2yBfhAIUoMArJ8Cg/8o1ydQ7oOELb50cHeHm6oq8vNxJCPgM+uMP+KpFvAz62hL0VYt+xY5GYmcrYyMjaXtScT0D8TexiFcK+rducerO1Ht75RFTgAIUmJAAg/6E+PhgISDCqGrhrfOlS9LWld3dXQz6z7kbz/OHe1XI5xx9bZqjLz5FE1uVOly8CBsbG2mvfHGhsPz8fAZ9vkVTgAIU0HIBBn0t7wATrb5q4a3Yn1uM5ov95MX2h0qlajR+Mm45dWf84Z8j+towoi+unixC/sWLF6VtbMVi24yMjKHtPJ8Z0ffzk65QPdH/ez6eAhSgAAWmhgCD/tRop1fyKEXIF0HD6+ZN2NraShdlEvudi5DPoK/ZNpoj7b8//lA/fCRf9T2D/nQP+mJqjriYmLOzs/T/J64C/CgjQxrFF6P8ojDov5JvnTwoClCAAi9NgEH/pVFPnxdSLbwVUwNu3rghhQwxqigujKRUKhn0n3PKjir0a3PQV10s61W5YJa4UJaqvBoXzBrYdUcsvBUh/8qVKzhrbIygoCCI4C8u2CXCPYP+9Hm/ZU0oQAEKTESAQX8ielr4WNXCW3EV0UuXLsHWxkaaOjAQ8EXIZ9BXBfbnvWXQf3WujKsK+a/KlXFFiBdFLLwV62HOnj2LiIgI6Xfiar0M+lr4pswqU4ACFBhDgEF/DBz+6VkBEUJF6BEX4hFBPyEhQdonn0H/+afqqJ8QMOgz6KsCvepW7Jwjiirki4W34qrToaGh0ja24tMGBv1n36/4GwpQgALaLsCgr+09YBz1Vy28veziIm3j92ThrWokX3XLOfrq4X08PzPoT27Qr62tlRagituamprBUo2ammpUV1ejqqpKKuJTqqFSUYGKioqhaTuvwoh+bm6ONJIvFt6KC2KFhIRIU3RUxymCvrhKrmraDufoj+PNjXelAAUoME0FGPSnacNOdrVUV7yVFt7a2AxbeKsK98NvGfTHE+zV78ugz6CvGslX3WZnZyE6OkqaruPg4CCN5Iu/iRMVBv3Jfrfj81GAAhSYPgIM+tOnLV9ITdQX3oopO2J+cGdn5+B8/OEBX/U9g756eB/Pzwz6UyTol5SgRCrF0tx4MT9eFDGqrgro0u3gDjjDR9pV3xcWip1xhpeB6TnDHy92toqKisSVK+44Z2qKyMhI6XXFJxSaBv2HDx/C09MTvr6+3F7zhbxT8kkpQAEKvJoCDPqvZru8EkelWngrRgzFwr+RF96qwv3wWwb98QR79fsy6I8U9JvQ3NwkXaNBXKehsbFxqDQ0NKC+vn6w1KG+vg7DL5j1wqbuvOCgL04GxM5WsbExcHFxlkJ+fHycNM1I1E/ToF9QkI/4+Hjpgloi6D9+/PiVeH/hQVCAAhSgwIsXYNB/8cZT9hX6+vqkwCQW/YmFt2JO/tgj+aqwz6CvHt7H8zODPoO+GNEXQT8mJkYK6A4OF6XdrWpra4ZOYjQN+jEx0RAXtLO0sJAW7Ir+xS8KUIACFNAOAQZ97WjncddSLpdL0wK8vb3h4uIihfyBi2GpwvxYtwz64wn26vdl0GfQH7rirb093FxdpT3zxaLhpqZGiE8wNB3RF1tviik/4jkePXo0dK2Lcb8h8AEUoAAFKDAlBRj0p2SzvdiDVigU0gK/4OBgXL58GUlJSdA85IsTAAZ99fA+np8Z9LU76KuueHvJyUn6JC0mOlqartPS0qJx0M/Lyxu4oJa7O65dvYrk5GSIT+jENrj8ogAFKEAB7RFg0Neetv7Tmoo5+SLkiy0IRch3c3PTYOHtSCP7DPrjCfbq92XQ196gL0byxWJbccXbCxcuSLtbiSk6bW1t0DToi+eIj4uTTtLFSH5yUhJEH+MXBShAAQponwCDvva1+Yg1FiFfjPaJQHHv3j0pJMTGxo6xs85IAV/1OwZ99fA+np8Z9LUz6Ofn50lz8sVUufPnzyM1NVVafNzR0aFx0Bfz+sXCWycnJ1haWkrTdcRIPr8oQAEKUEA7BRj0tbPdn6m1GMlvb2/HjRs34OHhIU3X6erqYtDv65OmPIiwNFoZT4jX5L4M+toZ9MXuOuKKt44ODkhKSpRG8EXIH0/QF4t3xQXtLMzNUZCfL83JFyfx/KIABShAAe0UYNDXznZ/qtYi5IvpAXfu3MHVq1eRkpIyzjn5qpF81S1H9DUJ9KPd51UP+uIKyZoWcbKoKmLHJlFU4VWcWA6VtjZp1Lq1dSDki1sxVUUUsT5EbK05XbfXzMnJRlxcLC7a28PdzQ1iC82Ghvoht9GDfg2qq6uGLpglQr67u7sU9LMyM7nw9ql3Of5AAQpQQDsFGPS1s92Haq1aeBsUFPScC29V4X74LYP+aCFek98z6GvPiH5WVqZ0MSwnR0e4ODtLa2Lq6h5LJ1KqE6Q/C/rl5eXSdB3xSZw4UReL57nwdugtjt9QgAIU0GoBBn0tbX7VwltxZc3hC29FqBBz9SdWGPQ1CfSj3Ucbg75YGyKKNo3oZ2dnITJyYPtLMzMzaQtbceGvnp6BT0w0CfplZaXSXH4xki8Wz4uQL/oVvyhAAQpQgAJCgEFfC/uBauGtCFX379+XLqbz/AtvRzopYNAfLcRr8nsG/ek/oi+2v4yOjsLlyy7S7jrp6enSFKWenh6Ng35VVSUyMtKlqTpWVlbIyMiQRvK18C1tHFXuh3j/61fKIOtpR0drM5qbGgevuNyClvZudMrkkE/1dQ39fZB1dqCzvQtd8oE6jwNp1LsKt76eDjQ1d6NHroRinMs/+pVyKGUdaGnpQpfkPOpLjfiH/n4l+uUdaG/rQkd3H/rG+fqqJ+1X9kHe24GOlmY0tXSiq08OmawL3V3taO2RQyn6iOrOvKXAFBdg0J/iDfg8hy+m64iR+8lZeMugr0l4H899GPSnf9AXe+OLhbeipCQnS2sVxAj+eIL+w4cPpYthiW0487nwVsO3QhF65ZDXRyLu2j4YrP8W387+CLNnf4zZny7G/ENOMIssRFG3QsPne0XvJk9CjNkJXNhnCYu8biiUkxNblfWxSLtliK++uYRrBU2oGedlGZRtBWiOPYIlC2xhFVKMwnEy98taIc88jX1bzWHg/BAZ43y8qrX6O9KQ5XcS+kvm4svFZrBNykd0qAWc7P/Ampv56JArMc6qqZ6atxR45QQY9F+5JnmxB6RaeHvr1i3pQjpi4a1Y8DixqTrqYZ8j+uMJ9ur3ZdCfvkFfXAwrNiZmaOFtQnw8GhsbBwO+GM3XbERfXADr+vXr0rqarKwsLrzV8G2zX9EKeUs4Ak3W4/d9u/GrsQ0srt2Gv783vJwNcPK3tdh82BTHA4vR1I9xj1hreBgv/m7yGIQa7oXB+lM4mdk1eUH/cRgSr/yGt942h1NOAyrHmYaVrTloDNuG/31ijNO++cgdZ1DvlzVDnrof6385gV2W8Uge5+Ml+P5GVMfY45rlbmw0MoeDwVpssr0BM8vdOG26FT9ezkI7g/6L76N8hZcmwKD/0qj/+hdSX3grRhLHd8Vb9UA/2s8M+urhfTw/M+hPz6AvArm4GJbYPlNsgSkuajUwJ18V8FW3o8/Rb2xsQFpaGm54ekpBn1e8Hc/7qhyytjxUh+/BrnUbsP3CNbimlqOkvRdKZTe6GpLx8OpvOLpjG375wxfRXQp0yRtRnxeCqFuOuGRpDgsrG1hfDYRvZhXKOvrQ31OPzhI/XL4Ug+jCRjSI4NvfCVlHFlJcriMoOQvxDyMQG+SNyymP0SJTQIwVy5uykJvkD0evdOR0dqOhNhkZoR647mABCytbWLj4wze7FuWd3ehuyEZBzGXYhyYg3N8D3h73cDMoGwVtlSiJdsPNS9awsbCApYMHnP1SkdoiQ2dv9LCg3wmFWHfVWYiSpDvwuWIDSwtrWFi6wy0qH9kNXZA9M+DfD6WsHq3lUYj2tIaDjQUs7Nxw2eE0rAzW4s1/qYK+HLLWIlSk3cY9Z0vYWpnDwvEmrkVmI71ZJk1/Gf7Uzwb9bvQ056E4yh2eFy1ha2EOCxtnOHpHIrCs/ZmRdVXQ37B4F1bvMIL5dTtYWljAwsIBDr7JiCtvQZtSTM3qhbI9GzmR1+DlYi3V18rOHU4Bj5D2uBrFmQEI8zaBsYMB9G0OYdeBHdi+7mssWPI1/r3+JEztYpBQ04am7mrU5YUg/KYdrET7W7rA2T8ZseWt6OkHpvoMr/H89/C+U1eAQX/qtp3GRz7Swlsxkii2OpzckXxV8GfQH0+wV78vg/70C/rZWVmIiIjAFXd3mJubIykxEQ0NDRBtPTCKrwr5o4/oi5OC3NwcKeCLK+eqdtfR+I1A2+/Y3462iiBEnvgIX+5ygHVsOWqGJpmLOKpEX5U/glztcOK0L4JbO9FY6Qdfp304uHU5VqxYjrVrl2GJ3jZsNLuDqw+r0dCUhfqQbfjiY2MY+RcgT4wwK+vQWeuJi5/Nw+923rC9Ygzro6sw+1QU0lt70N3fjdZHzrhuvgWzf72J0OosRHufheUfeti4fgVWr12BJSs3Qc/CH16ZZSjJ8obPqU/wtu4B/Lp9NfQ2HsNu42vwTXGHxcElWLt6GZYtX4zlq1Zh8Y6T+CO4BAWNoQg0UI3ot0GhaEV9igOuXtiGHZtXYvnqVVi9ZCmW/G4Pu/B8FHWqDY0r29FaFoI4j73YvXYBVqxZhRW6G7FZbyF0f/kBM9+3gGNuAyp7q1CZdA03jTZh84YVWLduGZat0sXqo/YwCipGnaL/qfUOTwf9PGR3FqEs0QnWOxZj9YrlWLV6OVYuW4LFGw9irXM6sttl6B52pqAK+lsWLsa3Py3Gym2rsGzNKqxa8jMWbtWH/s0YxNS3o6+rDFXhRrA8uhbrdZdj6cqVWL1qNRbvPIFTARlIrm/E42xP3DP9Bv885w3HC3twQu9T/PeLD/D2d+uwettN3C0oR37eXYS47MXvv67A8rVrsHLZMizbbgTD6wlIb5NL6z20/d+K9X/1BRj0X/02mvARiqAvwoSfnx8uOTkhMiJiYEHa4NVwJz/sM+irh/fx/MygP/2CfmJCAtxcXWFsZCRdp0JMl1O1s6ZBv7S0FNevX5MW74r5+aJP8WscAv21qM91h+uSt/CDRSDuFbZCLd4OezIFlH31qL6/Dhu27MIyUz/crWyAvCMDGa4rsHrJXmwyC0dUTebYQd8+EJ6hLvA234hZv7jAq7YD9cp6lIWcgc0pXXznmIDaEntYrdmBXUev4lL+Y3S1ZaLg2lIs+eUY9jpHIyT9DnyOvIc3Z36CT3aa4/DNKPgFusLXWgdvLj6DY4G5eFSbh/IYM9jv/RYzN9+Ef+593BsK+k1QKB4hxmgxdhucxbGAQlR0VKM95zSM5izFr8a34FHaPazuAOR5yPE5DuOVP+CT0xEIrmpDXW0oYi9vwu4fPsGMjyzgmNeAyqZAhFoewY75+tif9BhVXY9RGXkSxnu3Yc7Wmwjo6kfnsPUB6kH/UbkvQi5uxb//cwwGsRXIb29EU7oTrp5Yh/d+csZN4TVC0N++4Et89MsR7PLKQlF3C1qLL+Hy9m+x6vfTOByejfZaP9ze+AEW/G6GU8EFKGwuR0OWE5y3vIfvj7rAJqEIZdk3cc/0B/zzXCziK6tQFnocZsOn7vQXIfPafhgf+BWr3NNR2CtHc7Ez3Hetx7bNpjiT1c6g/3Sv4U+vqACD/ivaMJN1WCLEi0V+np6e8LhyBclJSVLol3aeYNAf9Wq3o10Fd6TfjyfEa3JfVQCc2G0PensHyrNBcvjosabfd0u7wai2fpzsC2a9mttrlkPsUa8qZWVlEEUEbqmUlKBEKsUoLn5SioqKUFhYOFTEhazExbBEEWtixEJ40Saq9n22fZ6dupOTMzCSf+H8eRQUFEj77Iv/YX6NQ0BZgupka5z755uYbx2BgNKO0XdW6W9HX2c0/HZ+g60mLrBJqUOXQoF+RRf6WvzgtWstDuy/gAuxiX8S9INxLzscqZ762PLRLhgkPkZ+SyLiLPVxSvcIDsbkIf/2Cqw5bgejB/molSugVHRA3hkM7826MDhjDzP/a/A58QXeXGwFm/hiFHYVIT/MAhf1vsNP7plIrOmETNGHvpYClKd44bxNHB6VP4CPKuinlkFeYQ6jhYdxwj4Coc0yKJQyKPtqkOOhi90WNtAPrcDwqN9f74cgiyPYrGOM88WdqOlRQKHoQkehNwIs1uHvs8SIfi0eJZjC0vIP/GIZgyKZAr1KBRTdaUi6dBzGq3bhUHoH6nueTORXD/pZrSWoKIiFV0wpqjq60VaXgcLgk7DevxKzvrCHR1UHHj95OFQj+psX/ga9M/7wa+yFvF8BpbwFNSGHcMTgKNYZueBh7Clsfn8H9L1SEdcsg1wph6KzDC2xu/DrQkMcdoxEQKrXmEFfUXcdVw8Z4NBvHvCs64VMTH+SN6As+CTMLA5iyfVcdPb3j3GyOI6+ybtS4AUKMOi/QNy/+qnFnPzHjx/D29sb165dgxgFFFtqqkK+uJ380XwxfYcj+poE+tHuowqAE7tl0K+rq5P6v7jqs6rU1NRgoFSjpqYa4joSVVVVUqmsrMRQqahARcWTkC/C/niDvgjnYtvaixcvSlesTUhIkNbEqLfrnwX9zMxMeHt5SZ8IiMW84sRd/N/ya5wCygrUpjvC9ss38aN5EHyK2p4Nab0lKEsKQ/CNOwgqvIeLc+Zij/kdXC/uGjgp6JcDynREGa/DYf0TOBwQ9SdBPwQ+pQUoj7GHzeofsfBqOuLTXOF28gS2bHGFZ3kBUh2+xYJF3+G/85dijZ4u9PTWQk/vZ+j8ZzZ+2mOCQ9cuw8f4G/zzqD8eFDWjS5GHPJ9zMP1+CfSCa5Db2gexGWS/vBu97XUoK2tBe0cEglRBP7kQvem/Y/N33+Krb37GgrXroKcnymos/+l9fLTmGHZ5ZqFmGKei/BquGx+Czs/O8OpSokWa4tQPeU0w4i7vwJv/FHP0KxAfcBintv8X73yzEKv0dKErHf8v+OW7L/H9T2uxLKAW1Z19Q8+sHvRzOstQk+WJ66bb8fvm9di4fTd2bVuC9Yvn453/jh70NyzWx3bzGMRLiwsGpl31PjLFmYNHsHKTEfx99+Dzd07CJKQIudIenP3o72uEstQEJ34+gMNm/vCMH3tEv6/QAhe2LcCXH/2AOWuEl2ibNVi54HN89ctafG8ag7L+fvQO1Y7fUODVFGDQfzXbZcJHJZfLUVFRgcDAQGlnDtXuOsNDPoN+H0f0pV1eNBnV54j+eIK+CORRUVFwcHCQrlMhQr6Yk686uRNhv729XfofFfvfi/uL3XfEuhnVpyYi0IuTBbFDllh8K/6HxSdK4v+WX88h0N+E5qK78Nk5C1/+fhmOSVVoGJpWMhAW5bW+CLAzwoEdFrhUEIyLC3/ELjNveBQMjv739wHyZIQdX4s/Dp+CfnDMs0FfXoOOSjdYfTIPe+xC4FPZiNZCH4Sa/oRP9G/jqsd+nDA5g43mschtLUaW8/dYtEEXS34zxFmzCzAzOw8zs7MwOnoUxh534frAA76m3+Gdc1GIKm+HQpGPfN9zOP/jooGg3yKCtBKKrho0FEbgmmc68qoDcV9/cI5+chFkjw5g2/fLsGTNPuw7J15joJw/cwiHbW7iclwlWoaRKitvwNvkDyye74CrbQo0yQd8+qoCEeP8K/4hLcatRELQUZw5+DNmrz0II7MLuCA9rwlMTh3HmXO2sMhoQXPvkwlSTwf9HKSWhyHW6xA27/gNh06bwOSiOy7bHcXp3Wsw6zO7UUf0Ny46gm0XohAjfVogjk2OrlQjnDp8BKt2nkNIwH58/y99GAcWIKtXWiGNflkD5IWncHT+IfxhEQivxLFH9OVFVrDYsQ7zf9iMbSaqul3AhbP6MDSzw+n7+ajv78eT05hhgPyWAq+QAIP+K9QYk3EoIgSIkXwxShkSEgJ3NzeIhbdiuoB6yGfQZ9B/djR5tNDPoK9p0BfhXIR8sWDW0tISYmccEeJVIV/civ9H8XtnZ2ccP24II6MzePDggRT8xbQoMZVJTAvy8vKSPo3jwtvJeHfsRU/DQ+RfX4xfftmNvZeC8KCsEQ09YlGlDLK2YhQHGsJk3078susKfOuz4Hd0DracsIZRaDFqunuh7GtCa7ErHLaux94jF+GQ+hANkbsx56MjOOadgZTOHvS1ZaEi9gQO/HsOttqGwqeqC32NKSjy24yflh7Bvm2Lsfm8OQ6HV6K7qxK1D9Zh/WEzGHqlI7+jV5oi09uSipTbdxASk4KIJO+ng76yGhUx9nDZ9BPmOiYivLwdnbI2tJUGINJ1F77T9YR/1l14q4J+ajnkVTYwWbIHR839cL+6A90KGZS91SiPv4a7sYkIL+t4at/4/pYwRDroY/fPh3Aovhp5rTL09DagId0FN04sG1yMW4vMZDPYmR/AktOBSGruQadCDllHEYrjghDiHYSwRjk6hxY8A08H/UzEplyCh8kyvLPbC/fL29DQ3YyWzMvwNNo0ZtDfsnAjlv1xDe6FzWjt64Oipwx53juxT18fm6xvIvuhGQ58sQ77XMLxoKIdHbIu9DZmoOiuLvRWGcHQIx6R6c8G/QsmW/CDcyZaxcXA6r3gefQw9u90gFNRK9oVSshl9Xic5Y/wyAe4kdMCBS+sNRn/mHyOFyzAoP+CgV/m06uCe1NTE3x8fKSRxLjY2BEDvir0c+rOxMP+8AA3Gd+rT+14vp85deevmLoj5s+LOflubm4wMzODuOKtCO3q/UKciB87dgzvvvsv/J//8/9IZcGCBVKwFwE/PT0NTo6OOHXyJAICAlBeXjY45Ug19Yi3T6ZhjWwhPkFR/+qX1aGvygW2q77CL+v2YPNFX9xJL0BVZR6yI81gu3cB1u0+it98CtHa14yawB3YvWsXVp2+BreHWagoDEWo7SqsXnMEu+xjkdhUjLaMM9j3v9XYfP42PB6mIz/pCm6fmYPv3v4eK6Sg3wv0lqEl2xyGn32Kr96ei0WG1+BW1o3+vhb0lVjAdONu/PqHM2xjs1Ba+hCZgQdxdMleHLbwwbUYr6eDPrrRXuKPyItLMVvPBEZ+yYjPjUHCvZMw2jEPn5wOR3SpP3xV++g/qodCFofAY8ux5+AJHL0Vj4cluSh/dBlOv8/HwfBiQgAAIABJREFU5vOXYJva9FTQh7IURcHnYb15Lj7/wwPuCXnIeOSP4Eu/Ys/8zzHjw4Fdd8pq7sPf6g9sWmKAgwEZSC8pQG68DZyP7MG2dTa4WCVD87DL1z4d9B8hJvUyrputxMe/ueBaSj4ys0MQfmUPDq+di/e/Ogf7giZUyJRDaylUc/S3LfgSHy7YhY1OQQjPz0dpuhMcfl+IDYYXcDo2Hx11wfDf+z+s+N0I+t6xiMtNRlakBSy2fI6fT1/FpYclKM++MTRHP66yCuXhJ2FutB7fXAhHdlUrWrvSkeC8H6d3bsV6p1DElVWhKPs2bpluwO9HjmBPWA2Dvvo/GH9+JQUY9F/JZnm+g1ItvBVXvBWjiWLhrQiJqlA/0i2DPoO+ZqP6HNHXZERf7I0vpuuIefmpqanSVBz1kC9+DgsLw8qVK/B//+//OxT033jjdfzrX2/j/fdnYdasd/D222/hrbf+gXfe+af0u/fffw8smhusWbPqmTdScVVcZV8LGjJdcdN0JTbP/wizZ70rub732SLM2WuLc4FZyOnog1LZB0VnGpKv78WRVZ/iY3G/D97HO3O2Y+OlCPiXtqNX0QFZazJiLvwM3e8/wL9nfYSPfpiPH/fvhO7bP2CLKugrW9HdEAq/vR/hp7m7sd0pDkk9Sukqvf3yOlREmcBmz4+Y+/G7eP/f/8F7ny3Dkgt+uJVTjsps9aDfD0VPJRpyXeG6/zss+t8H+PC9D/DBtyvw0zFP3KroQENXJEKGgn4HFIoedJbcwB2TVdD94T3Mev8DvD/rc3yx2x5W0UUo6VEMhWkJrV+O3qZU5AcaQH/xLHz+0SzMeu87fP/9D1iydO7gYtwGVPS1oinvNgIsl2PJp+/iow/exXuz5+L73VY4E1GOZkW/FIZVDfF00M9FZmMSMu8fwN7v/4kP//0u3vvsZ/ywcTPW7l6JtbM/xqfmkQgre7KWQhX0Ny9cjh9+/AnLV32Oz957Dx/M+hSfbTWHcXAOCrr7oJA1ojPfBW5H5mPJN+/j3ffex/uzv8XsrXawTihFYWcr6qXtNQd23YmrbEBjhi3cjn6J9/75Bd77yhqO6RUoqA5DnMdv2Dv/fcx6fxbee+8TfLLWEAe8UpDVJYeSI/qqpuXtKyzAoP8KN854Dk218FZ81H99lIW3DPpyiLULI+2cM5HfjRTkJvK75xvB7x3axWXg8RzRf5kj+vn5edIFsFQLbxMTE6UrTot+IPqWen+Ii4vDmjWrh0K+alR/6dIl2L/vdxw5fBgBAQ8QGhqCsLBQlucwSElJHuEttB/9/UooumtRV5qGzMRIREnPHYawqGQk5FSitKkL3WLuvlgLoexER20OClKjB+4XHo6whGw8qm5BY68C/dKOL+1oLU9BRnwEIsMiEBGXiPjcHDyKSkJmeSPqxDzyfjkUfU1oyItFckousisHLuwEKV6Li06VoDwnHomRoQgTrxH9EA/LGlHX1QtZRy3qihMRVdyEpm659AhxQai+rhrU5sUjOSYcEWHhCI9NRWJBHRpkSvQpm9BYkIOCjEIUtg/s967srUN9SSrS48MRFiZKNGKyK1He0oPeZ9Z9iMW9HehuKkRRSjiiI8IQFhaHuPhEPExNRkR0KSo6ZOjpV0DeXYem8od4GBWKiPBQhEUmIj67HMWtMulTguErSvr7OiBrzEJ8XBEK6zrQ0deGjvo85CWEIXLwsXHpj5Cek45HsdGILmpEQ5dYbDzw1a/sg7ItF5kP05CclIjUh6JdxLFFIzqzHCVNXegR4Vsph7KnBjX5SXgYO1Df8Mh4RGdWoaKtB91KMcWoBo+LkxBV3IzmHhn62stRlR+P6PBohEUXo7S1B12yFrTV5iA3UTyH+D+MQlRaIXIfd6BLXJjrGbcRuhx/RYG/WIBB/y9ugMl4eU0X3jLoM+hrNno/0jx9juiPNqKfm5uLmJhoODo6SlN2xMJbMSd/+MmjetAX03NOnz6FTz6ZPRT2P/vsU+zb9/vAiToX3k7GWyOfgwIUoIDWCzDoT/EuIEbyxZaAYuGtmBcsLswz2sJbBn0GfQZ91XzuydleMy8vD9HR0bhyxR3W1tbSAluxRmZ4yB9pRF/8j4or5Z4+fRrLli3BV1/9D1u2bIaNeI6kJOkTgCn+1sTDpwAFKECBV0CAQf8VaITnOQQR2sX8ejFy6OvrK4X8P1t4y6DPoP9XBX2xbaSqiJAritheUlVe9gWzxP75qvK8++iLi2KJffLd3d1hbm4OsU2mqId6yB8p6IvpVaItxPQiMa/f1NRUCvli8a4Y/efXSxToV6BfmqJTh6a2LnRKW0lO7uv3K2WQdzeiproVrd19GLY+dXJfiM9GAQpQQE2AQV8NZKr8KEK+2IZPWnjr7j40CjhSmB/rd1yMy8W4moX/iU3dUYV8cTtdgn58fDwcHRxgb28v7a4j9r0fKeSPFvSFw8OUFFhbWcHUxAT5+flDV62eKu9D0+I4+5vQ1+6Dq4vWwcAuAPcqJ/8SSMrWLFSH7sf3X1vAMrwURbze2bToOqwEBaaCAIP+VGgltWMU03XESODNmzeHFt6KkcSxAv1of5v8oD9wVVxxdVxxnJNT5FAoBkbjxXqEiZbRwtjz/l59/vVEf56Oi3GnU9AvKiqCmIfvcPHiwO5WycnSFadF/xltsbd6nxAhXyzIdb50STpZEFOAeMVbtTe6l/VjfyP62m/D5bvF2G/mA6/yFxD0WzJQFbAds/99FibBxShg0H9ZrcvXoYDWCzDoT7EuoFp4K/bWvnz5sjQi2NLS8lwhX4R/Bn2O6E/VEX2xT7qq1NfXY6DUob6+TjoRHmvXHdW0HXE7nqk7YtRdBHSxx/0Vd3eIC1k1Nzc9dfI50gmjKugLaxHoxacBLi4ucHN1xcOHD6VPAsT/I79esIBSBmVfNcrjrsDL4RzOGZnCxMIMVjeMcGD2PGyXgn4X5F01aMq7A3/XC7A+ZwQjM0fYescg4nEPuuRP9nUfOFqR2rvQVhqKmFu2sDM+AyNjExjZ3oZXahmyixKR5nMcRzZ/ibffnI8FW07gtJ0dnFyvwOJyPFLaZGgXu/wo6tGQH45wJ3u4pVcgI+467gd547KPDyI9bWFqEYaokkoUFEQi1tsatsZnYGxkhLOOt+AZX4icFlG3Nigq7+Kqsxc8rrjA86o5zIxMYWTsCreoRISGeOGeiymMVb9LLEV+ay8Uyi70tuahOMIJV61McMHYCMaWTrC9E4fI2i509HWiKc8PoRE+uJJWB7l0LV5A2ZiMpGB/OHmkI08uR2djElL8nXDZ0ghGRqYwPucCx8hC5DZ2Q6ZoRUdNElJvm8NSmBqZwMTBC1eiClHaK3YKUkLZWYzyh7dx3+UcjI2MYWR8Efb+aUisakcP/z1e8D8Hn366CjDoT6GWHVp4GxwsXfFWLLwVc5xHG63X5PcM+gz6DPpVUtgXi9qHSkUFKirKUV7+pKguhuXh4QFbW1ukJCejubn5mU+bRgv6wlncX8zlFzv0iBN1caIgTgL49TIEFJB3VaM55zIcTqzHr5t1sW7DJmz5VQ+6e5bgp3d+wOoLvvAqrkJTwQM8MNmKfbs3SH9fv3E91u42xPYrGchs6ZW2Vhw64v4+QJaNh+5HcGb7SqxYo4utm1dj5cp1WHP+Ni75euGBx07oLvoI//j7l/h68Xb8dmQX9v+2ET99awDTrEaUdcuh7EhG+q3j2PfVMvwanIm7Dmvx2+4l+FJvBw7tWo+f11+Ga9BNuLsZ4MjONVijux5bt6zBus1bsf6UK6zDi1HTXgVZ8g6s/H4F5i3XxdY/NmPL+jVY9cMczNujj53HDuLw/o3YuH6V9Lu5J2/j6qNa1LfmozTBBqb7VmDTBj1s2LgOG7ZswJo9BtjmkoKUulpk+h7AadO9+OVaLkSPFac3imIXXDp+CN8v84BfTwsKwgxw7sg6rNNbiw0b9aC3chkW/eYE57gSFNelIS/0LI7oLsKyjRuhu2ElVq3fDN3jjriY14JWWTMaUl1xy2YXdu9YD93Nm7Bx7Uqs3HUeJndT8ahNnF7wiwIUGK8Ag/54xf6C+6tG3sXopZ+fnxTyxaiiCOmahPmx7sOgz6DPoK8W9CsqUKkW9IuLi6VReLHw9ty5c1JYFyfZA1PTnp5ONlLQF9OxWltbkZmZKV0x18bGBmlpaQz5L/P9tL8LndVRSD7/X3y9yRj6vtl41FSD1sI7CDL9Ht/O+g6Lz/viRkYkMu8ZYsNne3A0IBfpTQ1ozPPE3Qub8cU3JnDMaZCu1jp06MoeoOU6Luttxo5dtjj3sAzN9al4dG0Lth2wwpk7WShoUpu6052NfH8TnPz6Zyz3ykVKfSe6y27hgc0ezPnRGh6VtYi+qofdv3yO9+buwgaXYNxKzkCcx2bs/X0HFp25h3uVLejrLUWR30H8sXE7Vh28gTvVFehJ2oE13+ngm23WMI4qQFldOgqcf8RPn87DDwfd4ZBRicb6JBRc+h7fLToN/TsPkZApLsq1EG8uMYdpTCkKWmrQmH0Nd86uwYezj+FCUj6Cbx8cI+i7wbezGIFnvoeuvimO+WWjtC4bpbGncGLRXpy6Ho/A5Bt4YL8Bb8+zhF16FfJqEpF0yxCm+rux5m4hHrcmIvLCFhw5ehKHHhSisqcN7SXOcNm6DjuOOMAss/WZffmH2oDfUIACowow6I9K8+r8QYRxsfDW09NT2uFDbL8nwgSD/tMBS9O5+yMFsYn8TjUtY7JuOUe/VQrFYkqaKGIUXEyPEUVsXSmK2G1KNW1H3E7q1J0Rgr4Yeb/k5CSFfH9/f2n6jehvmgZ9MV1HXCnX0tISZ8+elRbeinYWJ+H8ekkC/bWoz7kK98WzsNwpHP4l7ZCLwZLeqv+fvfPwjqu6+vYf8n6kvHkTSCCkQIAkgKkJCQQwxVSDwb1b7kXuvduyJKvL6r333nvvbTQalVHvvc7zrXNGI41kuQtsk6u19rojaWbuvb97Z9Zz9vntfRjUWHJmyYdsuhiEQ7QLIbYrefZADOktAwwKS8lEHfUpNpi9/E9MIqvJ7xqfPWgB+n0BuK/6lG8/2sByywi8s+uo7+ulZ3CE4bFJxrvngf5kH10VvoQee4M/HQwluLqR2rQr2J5fzWuXMlEPtlLquYItG9fz6dlYckb6GR7PIfrAUkyOXuBkRhuj4rh0k0wOJRN7fAP7V+5mX0oFQ1kbWfbPA2yxyiB9eILJwXpGM9bw0dumbLPLInNkkskBDaPpq3n/7RPsc4nEP/wKZt+/zzvedZR1jUpdpsZqacw05+wfXmCtRxLOjiZ3AP16Ei79i6/WrOPjEx7Yp5ZR1j1AT98gw2OjDGgCibn+Nb97dhXfXPPHPqeW8rYehoeHGBgeYLLpOldXHMT0ZDgRPePy3HSTXdSFbOPQ1ZOsDVQxND2TMCu+8khRQFHgTgoooH8nhR7y/wVIGApv3adXvL3fwtuFMvtKRl/J6D/UjH5fH/19fbItpbivRdbbEI8C6KvVtdJeI6w2lhYWiNoYMbAQA0M95IuC87kDzvmDRgH5onj3xo0bsg2uUnj7kL5UpzQ059py+Y+vss6rgJTWUf2Kq1PtjPV4Yf3mUrZf8sUy8Dqu+17kFy+8zb+WfsQnyz5l2bL3+fCdJbz69N/41408UrTDsyehm4SJFuqT7fA4t4oNK/7Du+98wIfLNrP+Shi+Ja10zAd9sTJrRxZVAWt5741TXI6MwcP8OGc27GJjYjM9Yx1Ueq1g23FT1niW06MbZGoiFr/vvmD3YXuuVwzqV8gVRzFVTp7dVk7s2Mzq0AKGsjbwyTtH2WmfS/6EDt1QIxM561n6j2PsvpFPgfjbYAMT2ev4QIC+kydu7qc4/e43rEjpQSNW0hXvq2ujo9IDt6XP8IVjBNZWm28D+m6Ejw6hrfImwGorO1d/yCcf/If3Pv2O5YdduZFTT01XPdoSb9xOrWLbt+/ywUfv897yLaw954ltUSPdBQfZ/enbvPzim7z98SdyfYllyz7ig7f+xAufbuIL61waQdYHzIqvPFIUUBS4kwIK6N9JoYf4f0PhbUREhIQEUbT3IIW3CujrgWw+iD3o74uVyTe8z39VRv8RBv1alYrs7CyZybe0tCQ6Olr23p8FfENXqYVBX1xHMRMnamk83N3x8/VFQL6435RM/kP4Yp1qoKXQAcuXX+R7txwSm0f0QDvZxliHKxZvLGXbJT+sgq3xOPFP/m/ZXg5dMsPC6jpWVuZYXD3PhaMnuZKuobpntq5CNzWBbrCG4ow4YkO9CfK3xcH8NOf2fcN3X+1ln20C8bV587ru6NCN1tNVbs3pdz9h28ndfL/uAJs32+HWPMTIZCdVXiswOX+MjcG1jOmG0E0mEbzhU3Yeuc7Vkv5Z0J8sIvPaZo5u2sqmqGI96P/rOLsd8iicZBb0/3mcPU4FFIm/GYO+sx+ePuc49/FnfB7bgbpvXK/LlJa2Emfs33qW5U4x2NlsMQJ9HVNMMVZljfXBHbz12bRHPzOW1Fhfgvxv4GZ1jksn1rH+uy9ZbROCe24RmoooQmP8ifKxx9n6FKcPrmPdlq18cCycwgxTdi5bzqef7WS3udBcH5aXj3HC2h2rJA09oi7gIdw6yi4VBR5nBRTQf0SvnoCJhoYGueKt8AUL64BoybcQrD/I35SMvpLRVzL6N3v01bW1ZGdl4ebmyoXz54mKipKQLz4vdwP6AvLFoLyosFDW1Pj7+0vIf0S/bv47DkvXRbcqkJD1z/PBSU8ccrW0Dg8x1ltGU8p+TP76HisvBnEjwZMoh7W8tMYd//J22kbHGB9qoLkkhnALdyLU3bSMzPbH1E2OoGsNwtPMBRvPbLJ6Bhkf09KWe4wzH33Dhv2uOBRl60H/T6c4Ha2iclIHugFGujJJPfIW33zxOs8vM2X11UyqRAthXdc80B9Dp6si+8pX7DA9wvaAMtQDo0xO9tOrdsdlzwa2bDjLxYIahrM28sm9gL5LPGGJNjiYfMDL55OJVvfQMzrESGcWhUFH2PDnD9gVmkOA1x5OndrEexaZNIxPMjqipSH+CCc2rOGNr24QMlBLrNkZ7P0TiK7rZWC4hT61G27bXuLj4xYc8/IkJewqO93zKOoYYnC4kab0K9gc/JLfL7UmutCS82t3sPeQGy7qXgYnJ5gcaaI+05PghDiCqhSP/n/HB1U5y8VWQAH9xVb0Ad9PQLuACWEPEF5gJycnWQQo/iZ+HgTqF3qtAvoK6CugPxf0NXV1sm2tt5cXZ06fJiI8XH4eDZ+VO4G+mJkR9qPS0lKuXbuGh4cHophX+XnYCowx2lmIynsZn3y7jXXmAXhnplOY4ojXwTdY8sxbLBXFuMWplIUdY+3r69niEE1IXj5FGa74XtnGijePcCWvFdWQMegPo2txwn7jBtZvucjJqFzKKgspTjjByeVb2HsmEL/KPLQxW3jzuZ3sdUomobmHnrEJJkUbz9iVrPjnK7y09iJH0kTrykl0zAN9REvPITpSj3LqwAY+3m2BWVIuleVxRFuvZf2a3aw8G0tKZxOjOfcI+q65ZNRGkWy/gr9+sIfdnvFE5aWSFX4J8/1f85cPrbhRpqU4/SIWp1bzzlYrnAoryM/xxvfsp3z73qe8/o0A/QpCjnzI+j1H2e+eSEZ5HhW5Ltju+jcrzJy47GdLqPX3/O2bM1yIzia9LI+8iMtYHlvLyxv9SGxOI/LKeg7u3MkWx2iSy0spy76BvemXbDp9hTNZHUox7sP+CCn7fywVUED/EbtsAibEdL/w4wvIF3Yd45+FYP1B/maAl8XbKgtmGSw497tVrDsPtxi3uKgIRwcHuVptdFSU7Ixj/Pm4E+iLz68ovDW7elW20BQ1NsrPI6LA1BBTwwVkWnzMytd/w5NP/JJfPvsif1q9iqXPvMP3l0LxqR9gtKuA2uDvWPf6b/jD//4PT/z6Rf7wsSmb4ptoGhIobvwjoL8bbeoZLDf9nTee+h+eeOJnPPHzV3l5jxs2eS30DavpKT7Jgdef5Pn//Stv7nLgevUwuvFedOpzHP/YhO2nwgnuFC0kxbvPB32mbUZ11MYc49J3f+b3T4j9/A9PvPw9n1vEENwgzk3LxD2DfiHFE930N4aTeOpV3vvTL/k/8b7Pvs7zq804W9JL68gkuoFs8rxM2PHmL3niif/HE0//h0+/+jcffvQ9b33pSfjYGB0qB1wPvsMHL/6cJ554gid++Xue+tqMC8lqVAMNtBY74LLpLyx58mf8r9jHM2/y1zXmnC/ro2dskonOWJJsv2fda7/Qv/6JZ/nDKjPOJNTSKGZBlB9FAUWBe1ZAAf17luyHe4Hw5IvuIV5eXjILKGBBtPAz/nkQqF/otcYAsziPFdC/X8A3vE4B/YcD+qJnfnFxsVytVhTeCruO6PAjwN74s3E70Dd48oXdTnTJEgtyieuq/DwiCugm0U0O0Kcto6oom5zMLLJy88mrqqIst5iqxk7aRyaZGh9guLOS6qJscrMyyczOJ7esjpqeUUYndXronjklAaDjjPY2oK0poCgnUxZfZ2YVUqhuo7l/jInJESYG66kryiE/q4Cimjo0ve10tJeh8vyM5dsucNS/BPWYeC/9+w21V6Jq1FDTOTybydaNMNytobEyj9zM6f0UVlGu7aZzVJzbKLr+GspK6lG39DMgHELyb9WUFdejbh2Y87dS8be2AQZ140yMdtFTX0hJXhbZ4r1zi8ivaqJhcIKxKR26yX7621XUFmXpzy+nlPKKEkrLqiiqaKdraorx4Rba6oopzZ9+TlYuORVNNPaOMDw5ythgC601+RTmZMraFbGPgmotjYMTTIh9jHfT21xFtWEfmbnkimPoGWZU6VA1c8cpDxQF7kUBBfTvRa0f8LmGwluDXUdAvpj+n/+zEKw/yN+MAWZxHiugbwD2+90qoP/jg35dXZ3say8y+ddF4W1UFM3NzTNWOePPxkKgPz4+hrBAGQpvhSdfpVLJAcL8z7Dyu6IAk020lPnje2gzJss/5xvLMLwquhhWktbKzaEooCiwyAoooL/Igt7v24lsYnBwsFxMJzQ0VEJCa2srN0VLC62LGC0tLSxuNNPSog8BSosTWpqbtTI7KjKkDxpNTXpP9mJtZ1ZTNV5Z9QEeiyLsB496ubLr/NVdjVd6vbfHGurrp0Ojof4uQ6PRIEKAtCHUajUihG9ddLYRIaBYRE1NzUyIlWhlVFVRPR1VVVWyB73oXlNRUTET5eXl6KOM8vIyysv0UVZWJr3ywi8vQixYJUJk7g0hVqpNS02VGfiLFy7oIV+rnYF8MZC+HeiLLjp9fb0UFhbi4uxMgFJ4e79fg/89r5tqprUkEP/9O9h1wB7H7DqqB5WVX/97bgDlTBUFfjwFFND/8bS+7Z5EC81jR49y5coVEhISSE5OvjmSkkh+gEhKSuLBIpHExPuNBBITE0hMuL8QmjxQxMeTMB3x8fEsasTFEX8XERcXx71HLHFx0xEbS9x9RGxsrOzedMttTAyx0xETE8PCEU1MzHRERxNzhxCtKGVERUkLTFRkJIYQvegjIyJkiPteRni4LHoVM1qGEKtAywgNJWxeiMGwcYSEhKCPYEJCggkJ1ocYPAcFBc1GYCBBxiH+Fxgo7ToHTU3lsYhC+PmzZLcCfTETJ+x1YnBhYW6Ol6enHLDc9sOu/FNRQFFAUUBRQFHgR1JAAf0fSeg77UZkAS9cuCBBWsC4AvpzBwQPBPkJCQ8O9ncB8neC/XuHfDEwuDfQN8C8hHUjGDdAt7CkiBD+cwncRtAt4FtAtwG0DVs9cM/CtgGwJVhPA7UAawHVwUFBMmbgOjCQQBEBATMREBAgs97inhcWFxF+fn768PXF1zh8fPBdKHx98J2Jea/x9ZU960Xf+jvG9H6tra05cviwXLhLQP3dgr6wWYkZAQsLC9lGU8xgidcrP4oCigKKAooCigKPggIK6D8KVwEk+Dg4OMysECpWCZ0fhhVD73drWGn0/rfddHffb3TR3d0lixtFgeO9RmdnJw8SIkv7ICGKpO8v2mhv14fovnLv0Upb23S0ttJ2hzBYvYQdy9g2Je1ORpYlYTcy2INmLTw322yE3UZvtanVW21qa+fYbGbsNdWzlpo5tpppS42w0BhC2mhKSiidttEYW2kENAsLjCEKCgqkd37+trCwgNmYfb7hdUVFheijSIK4eF9DiK46MzFt4REDlKNHjjA4OHgT5N/KuiM9+VlZuLi4yMFIS3OzXAzrEflKUQ5DUUBRQFFAUUBRAAX0H5GbQGQ3BTDc7md+lvFefze2H9zfY8NKoPeznWBycu4KosL2cLfxsFevvf8C2RFGR/Vxd/3qR2RR5+xzhxkZ0Yfo6HKnGBoaQoQAVrHAmiGEvaTfaPAoBouGAd/s4E0/ABMDKuNBkX6AMztIWXgwoa+dMNQ9zNQtTNcbzA4m6mc9+9Ne/Rm//vQgYkGfvsGvP72tqalmNmZ9/YbXqlQ16GPW/2+oAzDUBcitqBOorZWzHHcL+uKeNUC+k4M9zva2FOZmy+48t/v8Kv9TFFAUUBRQFFAU+LEVUED/x1b8Fvt79EFf303n5o4jdwv9CujPwvt8mL/d7wroz84aTBfnVhtDvnj844G+gHwxeBIzB85OjtiYnSfAxZrSzCQ5kL3Fx1v5s6KAooCigKKAosBDUUAB/Yci+807VUD/9tl9JaN/52y+yPYrGX099P8QGX0xyNUX3pZjaWHODdtrhHpaEe1xjUhXSwb7e5manLuU0s2fdOUvigKKAooCigKKAj+eAgro/3ha33ZPCugroL9wxl/J6D8qGX2xLoJoyWlmdhUbyyskR7iSn+hFcrAd4c5mVOVnMDw4d4G7237olX8qCigKKAooCigK/MAKKKD/Awt8t2+vgL4C+gro6wt9Z6w483z5xsA/68//cayIFDf5AAAgAElEQVQ7AvKzs7NxcrTH0fYaKZHu5CV6U5DkTWaUE7FeFoQ7X6OrVXu3H3nleYoCigKKAooCigI/uAIK6P/gEt/dDhTQV0BfAf1HD/RF0bqA/KysLNzdnHFxuE58mCsFKf4UpvhK0M+NcyMlxBYf8+PUluYzMjhwdx965VmKAooCigKKAooCP7ACCuj/wALf7dsroK+AvgL6jxboC0++qHkokive3sDV8TqxIa4UpQVSlBYwA/r5iZ4yqx9gfYqc+BA6W5ru9mOvPE9RQFFAUUBRQFHgB1VAAf0fVN67f3MF9BXQV0D/0QF9kckX3XUqKiqwuGaGk6058aFuFKcHLwj62TEuRHlcJdbblobqsrv/4CvPVBRQFFAUUBRQFPgBFVBA/wcU917eWgF9BfR/KNCXPfQfxz76D8mjb7DriAW9rl6+xNVzJ4gLdqYwJYCitKAFQT833o30cAeCbM9SXZglF926l8+/8lxFAUUBRQFFAUWBH0IBBfR/CFXv4z0V0FdAXwH9RyOjLzz5OTk5uDg743LDgTBPR4LsLxHvZ0teku8tQT8nzoUA69OUZCQwNjx8H98CyksUBRQFFAUUBRQFFlcBBfQXV8/7frcfEvTvbxXcKea+Tlkw6/5Wx334K+P+1DL6czvuLF7XnSOHD8vVgkV3HU8PD3y8PSnIy6ayKIf0qEAi3UXPfAuyYjwpTJ0txhUe/bwEd/IS3AixP0deYji9ne33/V2gvFBRQFFAUUBRQFFgsRRQQH+xlHzA91FAX8no/9AZ/b6+PgzR29srobanp4fu7u7p6KKrq4vOzk46Ojpmor29nfb2Ntra9NHa2oqIlpYWmpubp0OLVqulqalJRmNjIzIaGmhoaKC+vn4mNBoNdXV11KnVqKejtrYWESqVanal21tYd2ZB/+YVcQ2tOe9nwawD+/eTnpaG8w0HvDzcyM3OpK2lSYa6qoysuFCiPGyI8rAkPcKFvEQv2XXHGPQjXS6RGeVHS33tA34jKC9XFFAUUBRQFFAUeHAFFNB/cA0X5R0E6Ftdv46AoFuFhCMBSPcaarWEKgFWDxoGMLv3bS1qtR7mDFB3L1sBgA8SBgC87211NTUPGMZ94O/+cRXV1fqoqqriTlFZWYkIUURaUV4uo7y8HBFlZWUzUVpaivCgiyiZiWK5IFRRURGFhYWzUVBAYUEBBdORn5+PiLy8PHJzc6cjh9ycHGl5EbYXkRWXkZUlW1NmZmYyExkZZIhITyd9OtLS0pCRmkqqIVJSSFkgUlNT0IfRcw2vmd6mpaZyVzG9X28vL3Zs387Fc2dxsL1OZlrSDOTrYV9Lo6aWgvQEQm5cI8LVgrRwJ3LjPTAG/RhPM1JD3aivKF6U7wXlTRZTAR1T40OMdlZQXloo72HDvSy3BWWUadppGRhjQrc4+9WNtNJS30BVbRe9OphapPe99dGJHYwz3FFDXbOW+p5RpoC5u51icnyAweZiKpq76BgaR6cbZ2Kki251MWVFxZTUt9LU1UFvSwVlBfkU1rTS0j/K+K13vOj/0ekm0Y2106qqpbauBe30ddHNPZmZ/eom++lr1qKta6V1bIqpWz1x5hX38EA3CboeOqprqNd20jEiVH04P7qJYcb76igr1aLtGWb4FnqIq67XsFVq0tw2wNAPfwM+HFGUvd5WAQX0byvPj/fPwIAAtpuYLFps27oVESbbtimhaKDcA9u2zXwejD9n4vNh+KzsMDHh3PFDZKclom1QT4O+lrYWLW2tWtpbm9E2aqgoyiHU2ZIwl2ukhDiQl+AxY92J8zEnJdgZdWnej/floezpLhWYZKyziHqPf7DkL7/iZz9/gp//4mf8QsbP+cUvX+bv2+y4mt5I9yIB0WS1BZf37OeDVf7ETMDILaHsLk/hjk+bADqpcP2CjefPsCOiTsL53N2OMNSaQe65P/KP8z44F7YzMdVOd60vAWue4ZXfP8sLu6w44edE7OV/8MqvfsH/fW7BtVQNbXfc/yI9QadjamKAKa0tlt98z6qN1ziT0UT3goMlcXY6pgZSSLh4hjObLbneNMrw5NyzfqAj0/XBRCiuSz9n90kvXNQjD/R2D/Liqd5yOuI3sOSvZzgVVkXF5K3eTYcY/Ew0mnNmgxlnrbIpHJ2Sg75FVOZWO1f+/ggpoID+I3IxhJVC29S0aGFvZ4eFhYXMts5kWI2yq/MzqhkZ6fosqyHbmpFBZqaI2UxsVmamzM6KxYMMkZ2VxU1hyOZOb8X+DZGbm8NsGLLB+q3IEBsiPy+Pm2I6k2zIwhkyzIZtYWEB+jDKRhcWIjLUxlFcXCQz18XF+gx2SXExc2Imw63PdpeWliAz4CILbhTGGXLx2JA5V7b6GYRHTYdLFy8iMvcGe5HYhoeFYX7tKudPHcXuygmCXa2pKimgtblxQdAX0K9trKe2spQ4PyfCXc1JCrJTQP8R+R69/WEYQP8dlry+lQ0WIQSXiFmuIkqLE4h32szOz1ey1tQNF83igNxUZwoJwSHYuBdTM8WizRTc+jzvBvQnGOvToI0/g0V8IdnaASaHyqhPvoDJ01+x40YsITUl5EZdxm7He7x2OYaokmbaB8cQ7/6j/OiGGOsvIc/sC/ZcvYFVqhrt4LjU7+ZEvciu99OSeJhzV86w3bUAzfgUEzc/8f4P/VEC/ZFWBmt9uHIxlpjSdtpuObkgMvrj6MaqyXbYyWkray7kdy0ww3P/siivfDwUUED/8bhO93yUHh4eONjbSxuQweqjt87oPdDzrSN63/Ncz7Pe5zxrmalVqaSP2thyI97T2MYjrUHzrEXGVqT6eg2zMevbFh5u4eU2RGNjA/rQe72bGhvnAJqANOEJN47mZi36MPjG9VvhJTeO1tYW6TE3eM3bWltn/OfCh673pAtfuj46Otpn/OrG3nXhZTcO4W9X4tHVwMLcnMiICNn6UhRWi4WwPNxccba3wNv+Cj5W5yjKSqZRo9Jn8acz+YZsfntbC02NDdRUV6KuraGsIIukEE8i3CxICrQlN84VJaN/z19VP+ILDKD/L5a8dRTTwDJKRTZUNyUzn4NNLjit+oTVq45zMF3DeGcaqe6nuHB4Jzu2m7Bj/wkOWEUTXd9Hx0gtqlh3vI4c4aSNGef37WL/9u3sOHaNC75ZZPWMMzqlY7LBGzczc0yOxZM9OcHoZDON2W74mx/kyI4d7NhzhH12icSpu+gYa6KlMJzgQ2e5HhKIo9kJzjn64lLQJgF7Ngs7zmhPJZr061gd2cH+nSZs33uKY3bh+FZ3MjrVQbnrF2w4uIllhy/gcmEX27ebsP3AZS6G5JLW2sdwZzEVzp+zwTmWsMJUyiLPceaLN3nxiRd54/NVrNiymtVfvM2///4sv/toLWvdsshqaKBTHU+ax0lO7jBh1/bt7DxpxdXQXDLahpmaGmey0R93awcuXzTD0f4QpkK37aYcdIghtKKFto4yKkKPcMzFAzvLM5gd28H2XQfYfdIRu4JW6gfG0U31MdCSTp7PLva++wfe+M8yPt5vjXl0BdUjU0zMn23RjcJEAcnHt3HsnD1XCjsZGe+hT+VLqM0RTu03Yfv2Xew8cJ5j/kXktQ3Q35FNbpQnx88lkzs8wYAQd6qJpuwwQk7b4FQ9QNuwEUHPgP67rP52HauPnOD0DvG+29l1wRPXrDpqBidAN4ZuopG6FDvcLx7gkLjGpmcwdcogvWWA3olhhlqzKQ67wPkdJuwW1+WQGRf9M0lpG0En78VWtAXehFgd4qjYx47d7LrghmOGioqeMaYG1PTknmbVt444pNRQWBVLYuA59jt64WVmyskD29m+5zhHrIPxVvczODFET95Frp4/x4bLWVRP6BhfzEHQj/gJVnZ1fwoooH9/uj3yrzIGfQOIzxQ7LlDkOB/07x7y7xf0ZyHfAPeGrTHgG4o67x707x7yJeDPg/y7BX1jwBePFcB/dAHfcG0MoC8WwhIzMG4uTrjdsCLQ1ZJId0tifZxoqKuhRWTzW2ftOsKy09LcRGZGOjccHTh58jhnz54mOCiA1LhIkoI9iXC9RnKQHdGeZop155H9drwV6E+im+yjX22L9Xcfs2L1MfbFpFMXuYPdJqtYs80Ekz1b2b71e75csY6NIaXkt6SQYbmZ7S+8wHPfbmX9tj3s3bWRLZtXs3L3CXb6V1A9OM5QlQWXd+/j/ZV+RI/006V2w8lsD7t3bmX7ru3s3bWWb9dtZbdPGon1OZSHneLoH/7C6yu2s3zdWlZfcsEiq2UO6OuGa6lLc8B257d8vXYTW3abYLJlJSs37Gb1hSgyu9vIcfqCdes+5Y3vd3LgyC72HzBh07ef8OkBS07FVdHYkkXuuT/w9nkfXDKSqYi9zKUV7/C3J17mX99tYf3erWxZ8W8+XPInfv+VCdu8M0nLDSLe6xC7N69k5ZZd7N27hW3b1rFq/0UOeBaiGh5hqOgQO778nDfe+461R3ezd98e9mz4iE++Pcw+x0TiS2NIPPln/vLZBpab7OLA4R3s2r6GNV8v472LcYSrxHdpHkVxFzi4az3bdu5mz66NbNqykbXHzbmQ00bX2CTGbhXdRD+6dmcslu/h8PkwQju7GW5PJ/nMCnZtWcu67TvYtXszJuu/5oMvz2KWUktFhSf+l3fy17fs8esbp0uA/mQppT5nOLnkG9andaHqN9qLAfQ/eY1P//kB/1qznR07dmK6ZzWr16xi9XkP7LIa6Rhupb/aFoszJuzaacLOXdvYtWMd36zbwb7QIvKaSqiKtcB60xcsW7eTXXs2s2X9d3y79yL7AitpnhihR+WOm9l2tm1ex3qTHRzYu5lNm1fz3XEXrieqaewsoyN+Pa++dJqTYUUkpJpjs+91fvPJDkwO7Gb/we2YrP+Gb9eb8LljIRUDY4x0BuJ1+iRbVjvj2zWxuLamR/bzrhyYQQEF9A1K/MS2BtAX2Xx91n22o8kPkc2fKfI1yuYbZ/LFY30mfxbwDZ1YDIBv2M4H/fuFfNERxjiTLx4bZ/MXAn1DFt+wXSibPx/yFdB/9CFfwL4AfX8/P2mxcnVxxtbyCrHBzsR4WcluOqW5GTRr62f8+ALwRRZfhKqmmsuXLvLqqy/zxBP/I+Prr78kKNCf8sJc4nydCHMyI8zpEqkhbmgqin5i3yg/hdMxgP47LHltI2sueeOdlUNOdgbZGeGEWa1k/eer+P6oC3YZiWRc+4SvL/jiXtiItrcGTboZ1mv/xIvnIgmriCHdajPbX32bF/b64lvdTXtfHQ1pV7A59A0vf26PT0MfzeXm06DvTUSvhlKXz/lOgLF/MWU9HQy1xBJ37h2W7bHiclQEmeFHOfzHp/jtP/ewxSEC3+IGqrtHjXzVk4w1BhBluYUP/2HKgfhayno7aK/yIvjiTlZ9eh6LulYSHL5g7Xdf8s5ed1xqOhmd7EATtI6NG/fy7aU4MppzyZkGfenRHyyiLvYUK3+2kZPxdRQP1lMbe57rWz7kbb96antaaIw6xLn9K/nnAV8CGgfoHdbSlHEJs91r+eibazho++nIP8jOLz7m9a9PYxqnpnl0iAHVVcyWr2HTDlsuJ0eSeOLPPPeuCRtcM0lp6aSvIZZsi3/z/EdmXE2tID/PEY9Lq3h1XxAhdb109lVTHX2CS6YrefNYCkW9owzPZKR1TI12Mla4h01fnWSfdRZ5o8301flg/9G37LeJJVTVRldnDhWRe9n6u3fZ6JRJjJhVuQ/Qd/tsCR9/vJXVDunkdPShGyyh0GMVG9fsYu3FKBIb8im3eYcPd1/nXEw1Nb0tdFf7EXZkCf/a7YZrgicR5nvZ+uYGVkarKG6qoTrxGtZXzrPNPInikSaKbnzO6q17WWWTRFJrDxNDNajCtrHtq02sPRVEiLroZtDf9SZPvn+S4ykaqvo6aM+zwvn4cp790p2w9kG6xrJJv3aEU98e5mj5IP3jRrMVP4WPtnIOt1VAAf3byvP4/lOAvr29vbTVGKw2suPMPWbzpV1nnmXHMHAwzBSI7f2CvgHuDdu7gfxb23Zunc3XA/6sZWe+XcfQOtIA+Ibt3YC+IWOsbB9t4Begf/nSJVycnbh68SxZCX4kBTkS7nKN5DDvm7L4eshvpb2tleSkRL7/bsUM5Btg/9ixI1RVVlBVWkSAnRnelqdJCHRHXVnK/a27MKq8bnRxNBALn839MYC+KMb9P37+y1/wv7/6Jb+S8St+9ed/88YBV6xyGujob6a1MJYsTRvanjbaNMlkepty+btn+dPJMELKY0g3383B91azMrGT9uHp7O9ADqX+J9j8xw0cTG+mNN9MD/rfOxPUmoHnipfZaOWPR0W3vM4jA60Mlx1h12cnOXjVEffAYxx74UVetc4nUzs0r1uOOJshOrIvY3NxLS8fS6R0ZELfdWWyjbaKdFLdQoht6SDjxhdsOHGczQFV9E133ZkoO43pOlO+2h1CpDbv3kC/O4fUS6sw3bWXHcntswOPiSLyHfdz4sOv+C6hhfqM/Wz7ei8rjkQRJ9rB6MZhIo6QTWs5sO0ixyLDSDz7Ei8eDcC7rAOxrNxUbyltset5+YXTnApPws/jJJc2f8f3sVqae4ekTsNNESTYm/L+y9fxaOyndcIAqlNMDjXTHf0Nn+0x53BoFdqpQcZ6aymLLKCyoYP2bg3NVX5EO21g7VNvSUiPvE/Qd136PptMHbEq65+9tTq9cN+6nZ0bLnImPhj3D3/PSuckImt79de4p5r+/D18//ZpLt+wx/X6Tra/8m/ePOLEhZACsuu76BodZ3yih7HBBAJWvcb6iy7Ylvbqr7/QcCyJ8O1fs9fkFCeTMm8CfdvTn/Hnc5mU944i7vqpplBirEz444vXcdMO0DpVR7nPIcx2rWFtUifdI0azFbNnojz6iSqggP5P9MIqoD83m6+A/qMN4T/GIEmA/iHTAzhaXyM91o/cBD+C7S+QEOBKTXnhbUE/PCyUL7/8/CbQf/bZZ3jllb/zyst/44Xn/sBf/vR7/vrCc7z6yt94443XlXiIGmzYsH7et7sB9EUxrgmbrocRVl5JVZWIKqpq6lC39tA1PMpofx0dORcw3/0hX7z/b/7x4Wd89NVSvnn3aZ4+ZgD9/Rz9YAvbcoRnfxqcJiqoibrE8T99wpZoDQXZV6dB35rARi8s/vEMb7/wPM+/skR/b7z+Km+8/AzPPPk13wi/u5sZp178kO8j6inpHlsA9PtoSjzJ1XOred2qgPbRCX2Br26CidEhBnu6GRjvoNTlCzacPY1JWC2jiwH6nXFE7V2P6aYznCoemAV9XR2VISe4uuFT/hOoRp22j61fm7LyeByp47cB/bNhBFV2yY5Ac0A/1BsXMVPy/JP89qVXWPL6a3qdlvyFvz63hGefO8zZsm7qZtpbCtBvoi34Mz7ZbTYN+sOM9ZVR5ruTE6vf45MPPuSdzz7mo6/f5N+/epMVDuncP+gvY+dxD5xURitfj8YRtmcLB1bvYoe3PVef/xl/e+FFXnzVcI1f5vW/P81v/28lG2xjCS2KI9NtJwfWvMm7r73MkiUf88HmqxwPy6C5NxC7d95n+6UgvOqGp0F/AqZKSbu4ggOHDrM7POlm0D/7Bc9dy0fdOyptTQuCvq8pl3Z9xxcRzQroz/tm+Kn/qoD+T/QKC9AXK32K3vzXp8PS0hJLC4u5YWmB/LulJddvF0bvI97zjmFlhZVRWFtZcVdhbYW1tfVM2Fhbc9uwscZGhg02NnPD1saGmbC1wVaGLba2ttjdTdjZYmdnNydENyMlHk8NDpqacvXiGeJCPShICSbG04ooT1sK0xNobqyX7TON7Toik9/Rro+C/Dx27NjOU089OQP7AvD37dvDjRuOM2FjZcmJAzs5fXAX7q7O+Pr64Ovrq8RD0CA+Pm7et7sB9OcV4857FrouumpCiNjzPqsOnuGUnQeeoaH4e13ByuQ5njsdPp3R38uh/6xnXVr3bEZ/uJCKkDPs/uN37ElqojjPkNG3J0gbgd37f2H5VlP2WbtP3xNe+HpZc/2CDwExYUT6XeH0S8vYEN9Mee9CPW4GaEk9i8XFNbxmloN2bFLf235CS3NRAjG2PgQ3tJDmcHN7zQfK6HelkXByDaYmhzmQ1T0L+pMVFHse4uxXX/B5VCOa9P1sXX6IVScSSBdjn4Uy+ude4qXzEYRUdcvagzmgHxaGh/0+jn70b94/7YSTp7deJ28nXOxvYH4xhpS2IXpmFjoQoK/VZ/T3XuNIaCVNwxo6i6w48cUqtp24yiX3AALCvfDzNGXXb99ig0PawqA/lk+Rx3EOvfIN627l0V+6lK2HnbGrHJi9a/qC8d2+jT1rj3EoxB3rV5/kkz1nOWHnoT92Hw98Pa24dsafsKRUUvJTiQoOJzE1hNBAZ5zNdrFv3UZWbbyAQ2UsNp/+g80XvXCq6p8GfTErkkXsweXs232cw7FpN4G+3bkved6iEE3fmOyqsyDo+xzk8q6VLI9uVUB/9ur9VzxSQP8neplFm0p/f/8Fw8PVhUsnDmN2/jSO9ra4u7vh7nb7sLp2BfNL57C9bo6ri9Mtw83FmduFi5MTtpbmmJ0/xfmjplw4ZorF5XNykSJnRztcnBzmhaNcqdTG0oyL08d8w8EON1eX24Qrbq4Lh7ubK7cKocV1s8syxHHeShMnRwcsr1zg9IGdWF65yA0HW1ydF9bExekGDrbWXD51lAvHDnDt/AnsrpvhaGeJo911bthbccPeGicHETYynB1tEVo437CX5y5WatXr4oiLkyOuzjemQ7/POXrP6DL3PG2vW3Ltwll5vEKbhc7N0c5W3hNXz57A0dYSR1sLfdiYY3HpjLxW8nVG94vzDUeunjuFtbkZdtbXMb90Xt5bzvI4ZzUROojrduH4QcwvnsXsnLj++7GxvCbPac453OEeupfnimsl7t1zh/dhfvEUYf4uFKSEkB7uTrDDFXISI9HUVOghf9qPLwB/FvLb6Ghvk912BLQL2Bfe/BXffsP58+cQbWk7OztmormpkeyEKNIi/GlSVTI1ZbAY/ES/aB6r07pL0J9qQJtrjeUbf2Tp5RiCVd30DqipS7fAdv0fee7UdEbf0oTdby7lnWspJDb00TvaS5/KnwjzbSz9x2mul3dRV3Jt2qPvRmhHIZF732b1WXvM0htoGRlhYriJtnxHHJ2iiMyMJTv04h1Af5S+cke8zDbyr3XO+NX10j46yGBjBLHWh9m07CRXqluIt19k0O+podxjOyf2buJLmwyKekYZHu+lt9YH39NbWfv5AU6UddOSY/pgoB+eQXjoRa7v+ZalDnnktg8zON7PQEMKmVHuXLDPlcWlQzMtiKaYGmlnOGc769Zf5LBbARU9RTTF7eSjp9ex1T2X5I4ehruER/8g2377D9YJ0M/zIdxsB/9ccpYr6n60I730qf0IPbeGb/6+grWptyrGfZvl3x9lT3AZNX3D6CY7acs4wemNu9h0yBX3glgiN77Al5d8cSpspWNEzC7UoM20xtw2nuS0AKJ97Dl92A//pgG6x/vpVrnie2gda97dxf6CUkKO/oc1pucwDSmjpn+YqbFWOoqvcWnVarYcdMSxOO/eQX+8hDz7w5xbv4Md2T30jinWncfqq+sBD1YB/QcU8HF8eV9XB6mhPiQEuFOWl0mztpEu0TlmOhYqNs1PjSclwp+irCRamxsWiEbZe1z0H58f+pVFm2RfcpE5rSzKJTM2lBhvRyLdbaU/Oi85koqCDNRVxTSqK9E2qGQ0N9TSWFdNWX46sb7ORHs5Up6fiba+bjYDK4omDTEDa/oiSkMxpQHebrUVmVt1VTk5idGkRQXTVF83A2+dHR0YorW5iariPJJDvQm0uUh+ahwaVQUtTRpatPUzYdBI21hHbWWJfH6kuzXxfo7kJARRlptITWkW6oo86qoK0FQXUq8qkdFQW0aDupymukqaNNUytPUqhBbNjWr9vqb3d3O/d0MB6Ww2WpxzYUYSiUGe5Kcl0NbWOn1uc9uDVhTmEefnSoK/E6rSTFSlGahK06kpSSM9wpMgu0uyzWhXl/5eEfdJvVpFlKcDhRnJVJcWkRUXTriLFTVlhWgb6mbuk+ZGDXWqSkIczUgN9yctIoBwl+tkxIRQU5KPtl59030z/z6619+bNLVUFOaQGuFPiONVMqO8KcqIICvWhwhXc+L9XeW1mc3i6wF/PuQL0Jew39RIcVERcbExpCQnIzpTCUuYMegLTVSVZWTFRZAZFcT4mGiZN0Mlj+PXxU/omO8W9JtpK3bD9bO/s2z/da4FRBEV7YKn+Tp2fvAH/rjRBvu0YELNNrPtxZd45utjmLqFERIfQJD9AY7s3sC7x+PJ6BmhZ6brjg8RAy3URm5j16F9bLnigkt0NMmxTrid+JwvD9pjGR9O5h1BX8dkdyrZnkfZ9sEG1toH4RcvPnOHOLZjE+9v8CCkQ+/Rn79g1v1n9Buo7e2nt8QOl0sb+XjdMQ75xhKT4I+/1XZ2btvJV0ciSO4fpq/w0IOBfkQp2eX+hNlu5MNtZzjvH0NkQgihToc4cciED84nk9c/yqDRR0o33stUw1VOfX6IQ5fjSWgrpzX9BOtfX8Haiy7YRYUTF2KB/ckv+eS5JXxyJgTPjHCS3A+z+Z3v+NYhHP/YEMJc93Nk5Xu8/bfvWXML0Hf77BU+eGsZ7+61xDwkkvQUL1xPfsPK3Rc44FtEVVcFmsDvWbPblN1WXnjGRpIQaoXjoY9ZetATj3gvIh0Os3PZZlY7hhGclExC+FUsTHeyZc01rNVd1CSYcnjvZr41vcbl4EjSEtxxP7uc5WtPss85h4K20nsG/Zb+WKLOHuPA8qtYNo4yODMj8hP6eCuncksFFNC/pTQ/3X+ILOPI0CDJQR7E+bpQnJ0qM5gGmF0I9MsKciSU5SZFzcCsAWwNUHvz9mboN8CagH/RyiIYmjsAACAASURBVLAkN4M4f1c8rxwl3M2G7IQIqkvzaKyrmgO4TfUqqkvy8L9+VoJlWV4GAroNbRBnep0bgN94e5fw31CnkkAc4WZLfW21hFoDxMn++e1tVJcWkhjkQciNa5TmptEo2jE21U2HZg6EC32MNSnJSSPaywF/m3MkBDhTnpuIqiwHdWU+9TVF06BfSkNtOY3qilnQr6/RD3ok5It9Te9HKwZccxd2MoZWA6CK1pAiwxzn6yxXdhUFxobzElv92gDtZESFEO3tQHqUL7VlWdOhB/70CK8FQV9dXYmf1XnKC3JobdZSVVwgr2d8gBt11aVz7pXmxjoi3G3IjAunprxE3nc+FqeI9blBRUEW4v+Ge+rmbQMt2ruP5iYNpUJvb0d8r58hVwyucmLJSwokxtuaAJsLqCpKaNE2TnfWmR0Y6e06erg3aCg1E7oZDfqMNTT+zIiBlBhYhTlb0tvRxsT4+E/3y+SxOjMB+iU0eC/ln++d4mhIOWULJjbHGO0qRB26kjVLfs9fnvoNv335Q95ZuZ0rx/7D2899wnfmVhw+sJNdL7zEklXf8unff88LTz/Jb5d8wQdHfPFtGWVwUsdkjTXmpof5dEMQ8ePjjIxXUey5if2f/pk/P/lrnnzmOZ7+5BTH4qop7S2lOsKMC68tZ1tiCxULWneEHaaPnroIkiw/Zfnfn+LPv/s1T774Mf/a54J1dQ/jU51Ueq7A5MpF9kVrZlbGnSi/wNEtR/neNJyY5gLyLr/Ef674417czsRgCZqE82x4yoRziRpKBxtQJ1zBdudn/CewEXXvGExq0eZY47pzCX998tf8Thz/a8v55GwgHuoBpiZHmSg9zq5Vx9l4NonMGetOAuHbN3NktxmnYyJJvvwar12JJrzaYN0poy1hK28tucD56BqqxtvpqPAm+OAS3v7jUzz95JP87rWvWHrMH7+WBVa81Q3DWDxB67dx4pQnLpp2htoSSTn7NkuXPM1TT/6BZ9/4jH/vOcGFjS/w2nuH2OeZSmKpP8EHX+XVp3/D008+z1+++Ial361ny9tr2JLRRe1N7TUj8Pz8PVYu/YD3lr3H+3/+DU8++SRPv7+fnb75ZHaPw9QwutFScmyXs/HdP/DHJ3/DU396lWe/usrlXC2qwV66awKJvfoxy/7ya5797a958qlX+Os3p9gTWUvn1BSTEyoqgvdxYvmLPC80/u3vePJfJmzwyCKxdZip3go6Erfyj9cucC6yhKR0K25c/o5XrIupN1h3tBHE2+3hr6/Z4tXcT3OdA7ZHT7F6SxgpYzpGleTDY/XN9aAHq4D+gyr4GL5eZBgnJycRmf3s2FCZVU+LCqKtpVkPMvMWghIQ01ivkaAf4+UgFxQSIGWAMWOYnfv49qAvwE1kfetVlVQW5sgsf6SHHaE3rsnOJSU5KWhU5TKTrRWZfXUVpTkphLlYEu1lT3F2yqKCfmtLMzVlRfhbX9DPdDQ1zgCxgOHayjLZaz3Gx4Hyggw50yCO625Bv6leLTPIYhYg3PU6IQ5XyYwJpKo48wcF/ZryYpJCfGRmu11kp+eBvuhApK6uINzVSg5ASnMSjEA/S2b3M6P95HUROhhn9IUmbhdMJTR3drQjrCvFOWn4WpymKCOBhtrKmYGJmI3IigslJdyPkpx0mhrqZMY91s8Fcd2z4sKoqy6fua8M99e9bMV92VRfixiQitmiCDdLCfkVufEUZ0QR52tHuIslRZnJ0pffJgaEciC4eKAvNBKzG8mhPlQXZjE8aOTnfQy/L346h6xDNznKeF8j9Q0ddAyMMmqUGZ49Tx1TkyOMDTTTrKlFrVKh0jRS39xKV0cD9epGtB0pxF7Zz5F317EhrobSahV1teJ5TTS299E3McWUTodurJuu9naaWvoZ1OmY0o0x0tdCW6Na/761amobO+gYHGN0cpSxgS46NVpah8TiWgseHOgmmRwbYKi7CW2dCrXYb10jDW29dI9NotNNMtqnpbWrk7bB8Rk/vW60k47WDprbBxicGGGkq46Grn56RybQTY0yPthJi6qVziGx2Nc4Y4Nd9LQ20dA/zpg4Ft0448Pd9LaK2TkVoiObSqOlsbOfvrEp/WJPox20NXfQ0jmk7wYkgFI3yECrmGHtonNwgKEuDZquQQbEsYpxixggDLZSr+mkc3CMMVlY3Ed/u0bOGMrOb2I/Hf30T+s6e63kG4Cum4aQvZywNGNXhJq+iSEGOutp1Ii20mpq65toaOugs6UOTUM7bX1DDI32y31oasW5qFE3aWnUttBa30zr8CRjxgtz6SZBN0BfUwPNjY00NDXQoNYvJlnb0EZr34i+N71Y8GpqlOEeLS0N09dYraFW20XX8DhjU+La9TPY1UiTelpDlYY6bQdtA2NMintGN8Zofxsd2jr9PaKqRdXQSkvfMEMTYnG3USaGpvUaGGVouJueLi2a7hHGJ3V6TccHGOxpo07TSd9EB6qQnZy8fIpt/tV0y/vwFvfWHGGVX34qCiig/1O5kvd4HgL2pyYnadc2UJgaKwE2NcyPuuoK2qQdYa6tQ7SfFHAmMrXZ8eE01FXfFsjmAr+x1WcB+J8GfnVVGaV5GeQmRpEc5osYVAh7RU5COJXFuRKsG9SVFKTFSduP7JZSVjRngSPjDP+9ZvlbW7QyY+9jcZpoTwcqivIQYNze1kZDnVpm8mN9nchLiUYch7TSTNtp9JYaQ2bfOOs+184jQLS+tkrOBqSE+cpi0MRAVwrTY6kT9p1p247M6Guq0IpsvszoG2w70+89M1swndE3XuCprWW6iFSflRbZ5bTIIIqyUhbMSGsb6kmLDCTI/jJpET7UlGZSW54zHdlUFaaSGeMvrVPGoC8y+MIaIzL6dTWVcgAg2pJqVNUkBXvJe6okJxUxGyP0EVFVnCsz+MK6o22sl7BdXZJPZmwYcX4uxPu7kJcSg7qqBG298SDKWFsjfQ2zG00aGtRViJkeYasSMxOJgS7kJQZTkZ9IRV4CycGuxHjbywFlo0YtB7ZzIf/mLL6+varI5E9n8438+PqM/tzPiSGzr6oolZqW5aQyNGDUiu8eP6fK0x9RBSZzyTQ35diHJuzIH6BzVKnFeHhXSkDrJKPaQALML3D8pB9hXfqViR/eMT0Ke9ahmxpisjMI90NHOGHmj4+mX3blUTD/Ubg+P94xKKD/42n9SO5pcnKC7rZmSjKTJFinhftTVZxPs7YJA7QYtpraanKTY2T2tTAjYdabbgRbt8u+3g38NzfVS9tMeUEWWbGhEhiFVSYl3Jes2BBKslMkLOYmRsq2iAKW64RHXttAW4t2bkzD793Cf11NBdkJkYQ6W0qfuYDfqpIC6mtrJBwK201uYgS1lUUzNQSilmA+8M+F/oXtPAL4q0sLyIwNISHAjYRAVzKi/KgoSEdTXTJj29GDvsGfPwv5Quc5th15rvOz03pwTYsIlCAtvON6YJ0FV2FdEbAe7HiNCLfr5CVHoK7InQkB/OV5SWRE+5MY7CUHCoaMfnNjA2KRqTAXK6mR+Lu4V/QzI8VEedqTHhVIdWn+jEYCxpNDPEnwd6WiKHemtqK2spS85FiSgjykHimh3uQlR8mZk9rK4jmDBf2goU4OHIR1qraiSN4XmTHB8p4QMJ8a5kVRehRVRalUFiSRGeVDtKct6VFBiH0Z12rc3qozq9Vcq44owF0Y8jva26koyJEDl4bqMkaHjVrxPZLfAspB3bMCU41oUiOIdgwiuEl4nhXQv2cNF/sFE41oUhJJDkwlrXeCceOM/GLv67F4PwH6I0z2pJLgm0BsqpqGMeU+fSwu3SIfpAL6iyzo4/p2QwN9lOekEuvlgMjsl+Vn0dSgmQMzAo6EVUNk9QXEFabHUy8LURfOsM56yWez2vMHAneCfwmAKbES/iLdbKSlJychkoK0eJKDPaXXWnjfReHlbNHvPOA3HgDcAv7F6/PT4mWxb3ZiJDlJUTIjLTLTAkADbC6SnRBGbUXhdO3AdKZ92j8/B/jvIcvfqFHJ7L4YzIQ6mZMa5k1JZgLqigJZpzBTlGzsz5dFv3P9+XOLkYUNZTY7HeN9Q4K+tkEjbTuGLHV7ays1ZcWySNfL7BgpoZ6U56VQV5lPXWWeDAH95XnJpEf6yusuPOpzQD8vi0gPezmNbQB9AcAi8y8GTfEB+hkZYeERBcUiijMTSQr2lBYecUxtotaiRYso2FWVF8nBT4TLdVnPkBzmQ3ZCuHxNWW4alYVZVBXnUFmUjfhdtMYUdqA4fxfCXSyI8bSlICVCzkKoyjKpLEimIDlUrlqbFOIlB7H3BvnThdhzMvkLA77+vNupV9fIWa9oDzsGe3ukTe5x/V5QjltRQFFAUUBR4PFWQAH9x/v6LerRiyLdFk0tif4uRLjZkJcST1tLyzQc6lsItrW1oFFVye4p4jnCRiM7wjSKDOud7RUz8G/k8b8b+BdeflV5iawTEN1aAu0uSctIoO0lOcvQoK42An19h59Z8NeD5E0Z/+kBgMiMC8+27DgT6I4oXm1vayYjOkgCvoD8cDdrakrz9Jn26ULh2Y44BnuNvlPQHOiftqzcKcsvrFDFmUmI8wlzsiAnIYw60YFIUzWTzdbXAmiMCnxnbTvGoG/IUOttR62yu012XNgc+Bf/a6yrJTs+Aq8rR3E9f4DcxDBU5bmyC5DoBCSjMp+qQtF1x0d63kW2WmS2RYcmmdG/DehrGxtIDPYkxlvUNKTPdBBqqK0gMzaYECcLKgpz9V55eS2a5CyFmJ0R3trS3HTEjE2o0zU8Lh/G+9qJ6fvOmlBHc3zMT8oIc7YgNdyHkiwxQNLPRtSWZ1Ndkk5BajiRbtcJcTKnoiAbYc/S62Pw5E8PiDraZwZBMzYdUXh7l4Avn9fRITtYiVqDKA9bchMipD1uUT+kypspCigKKAooCigK3IMCCujfg1g/9acK377oENLZ3EiBsOi425IY7E1DXa30qguYEdlg4eGvrSolKchTZvaz48Okf34uzN4hy3+PoC8GAyLj21inQqOqlJYa0fVGwKDIxrdK685CgG/4262z/KIAV/jDhYVGFKWKril1qioJ/t7mpwhxvIZo/ynAW7a8lG0v9V2BBOzP+ujvH/RbtBpZ5KwqLyY9OlgWxka6WctZE9GBaFbbuwd9UWiqrqogysNO+t6Ns/wCeMVMRaS7jRwIBFifpyQ7AU11EXVVhbOwX5kvW4BmRPsRZHeZlmattP/cDeiLQUF5QbbUMcrdBk1NKY11lXKmojQ3RT9L42EnB476Qdgs6MuiWo241hWoK4tRleVTkZ8uB0OF6XEUZcZLm1NVUQbVxaJgWNQUGFuOsslLFsBtTbDjVapK8mluapCFtz8U6Au9Re2B6CJUlBrLQG+30kf/p/6lqZyfooCigKLAI66AAvqP+AV6GIc3MTZGd1sLlQVZstd+vJ8LpaLfflODzHAaYF9VViw7pYgCVeGtlm0xNdVGUDo/w7948C8y/I2aGgnHIiO/UMzN6BuAf3Yr/Okic5wY5C7tK6JYVRSSlhfmkhDoQby/m/TqB9tfRlWeR72qVLa9nGl9KYDfCPpngP8B7DyGvvuFGYmkhPrIdpSp4b5UFuXQpFHJAmi93cmorWardrpzjOhsMZupFuApikLFeRRlJM8r0E2UVhwB+qL2IDnEg6oi0f2nWMK+AH5j6M9NCpODj6rSIunBvxPoG/zrouBWWKIiPYQ/PkBan8Q6CerKIvJToqX1qjAtgQZ1jZyREddR30azXnbrEbNEogZCzBo1qCtky07xWnVlIZoa/boDhmMWMxCGjH5Jdhzx/jdkd6OC9ERZ+CsKbw2zHcaDHoOVabZ+YX4m/9Z+fHGeoluVmG0SA0Ux+K3Mz6S3q11m85Ue+g/jG0zZp6KAooCigKKAQQEF9A1KKNs5CoiOPIP9vajLCkkL8yU5xBuxaJbIdBvsDMLjrV9kKkp62xMC3ShIj5MdU/QFk/pOK4bHs20o5w8AjApWjQt7DY+NFqIytvncyd9/J/gXcCl85GHO1xEtHlMjAkgN9yMpxBsf89OkRwaSEupLkN1F5CJW0x1xxGJWAvYNoc/yz2b4FyPLLwYxouVoWmSABHLhac9LjkFVUTwzqNEPZLQ3repqgFgB+rUVpSQFe1OcnSYHAcKWJBYsE+crBziBbrI2oFjYXioL9L38a4ol8BsAWizmVZqTKJ+fEOAhi6UFFLdomygryCbQ7orMyht79A2gL+4Vcc+IhbSC7K9QkBZDbUWBXBCsqjiLeH8nmQEXi6CJQuzbgb4YSAltxayAuAb6a1I6MzgRoC+Kh8ViZElBrsT53pAr34o2nkKLW0H+HMC/B7uOsD+JQu3irFRZ15Ic4kVNUS79PV1zPkvKL4oCigKKAooCigIPSwEF9B+W8o/JfgXwtzVqyI4NJjHQXYKxurp82uvcJm0cYhXZgvQkIlytifG5IdthisWtDAWYhhVdDcBvvH1Y8C962pflZkgPvqg1EBlnUcwZ5nRN9pL3tzpLRnQwKWHCsnKJumr9glYNtWJBK/3KtRI2jaB/BviNPPwPkuUX9hWxqJiYaRCrCIvMu1hRWLSjFH+XnYZENn+mF7xRxlparPSgnxDoSVFmCsIzX1VaIAcOYpGynMQI0qP8ETMWtRX5csZCnJ9hhV65nYb+mtJschPD8bc6j5htEDMhoruO6ErkcfmILNLWDwDnF6p2yAGGKKoWK+YKsBeDCk1NMeqqQsryUuRAIz1a3w3nQUC/tiKXirwkUkI9pEc+JzFKrnA8a9WZLVCem8VfqOD21ll88VoxyBHrE+QmRZMY6EFqiDctDbWMjY48Jp9s5TAVBRQFFAUUBf4bFFBA/7/hKi/COY4MDVCVn0mUux0xPs6y37xYHKmjrVXCvrCMiIVH4nyd8Lc+L/uYi8Wt6mvKaNKIlV1rZ1osLtSO8seE/5ametlSUvjyfS1PS3uM6B9fnBGLqjRLZoVFe0bhbRe+9GCHq1QWZc7AvgDgGeA3gn5Dhn/W2rN4WX5NTbnsLiNmHyJcbST8i378LWJlXAn6rXNsO3p7lfDol8n+93kpsVQW5xPr7yrbYYoMemlOqmxbmhTkTn1NqT5LbpQpnwP9NcXSCy/agApgF+8netEL2BULZlWXFEzXcdwM+qJTj+i5Lzr8hDiaydaXwiYkYF+sHSAsPaKLk1gVWdRh3Mq6c7uMvpiNKM9PITXCS95/wi4kMvk3ZfGni27vJ4svOgl1tLVJG5DoSiUGXsL6VJQWz1B/H4pNZxG+aJS3UBRQFFAUUBRYVAUU0F9UOX+6b6abmpLZSpHdT48MkPCbmygWjqrRg357myxizYwRK+1ay04pAdYX5CJTFfkZiE4rM4BvgH6jjjQ/JujXVpZIS4zIZBemRVFZkEZNSRa1ZdkzC0VVFaXJBZcE6IuVeLPjQmRHGkO2Ww/6IrsvAFmf4b8Z9CtpEl1zNNVzW3I23HvRrvCqi57xVSW5+sWtbC/JvvaiF72oNTC0jJwBWwG07e0Ie5VY8VbAucjih7lcR8y2iPcSC5/F+t4gPzWaBpXRLIUYvMiZC6Ps/rR3X3TlSY3wI8zZklhfF3KTY6X1SczoCPCftewYgF+fLRd2IgH7OQnREpDTInyprciToF9dkkmcr4O08IgFr+4H9IvSYmSf/ACbCxRnp8pjWdCT/wCgLwqYhd4xPmIwe5GClFjam+oZGxmWRbcK6P90v/+UM1MUUBRQFHhcFVBA/3G9cg/puMfHRulsaaIiR4Cwu7S2CM+3gCDhWS5M1/dITw5xlwtAxfk5E+1phygoLctLkyvKynacBtifv71n+Df4/W/h85/n729qUJMZF0q0t71cBEpVlo1a9o3X944XxZzC512RL9ptOuJreQaxUm6wwxXZT150pBHedQPwz2b3Z4Hf2MM/06VnkYp2m+prUVUUybamove+0FcsLCbsVKIo1ODP12es9ZAtss7CciNAvzg7GfEeopuN8JSLDjFiATDZDUddKesODJakOT541XThq6pEzm7kJIaRFOJJjJcjATaXSAj0kgWptwJ9cTxi9kcMDFPD/Yn2sicrLkh29xH656dEEOt3Q66ELJ4jipJFK1bjYtxbZfQL0qKJ93OW9iaxvoJc9bZV2JiMrDri8RzIX8iuYxiczG7FYEkMpMryskgO9ZF658SHU1tWSE9nG+LzoPwoCigKKAooCigKPKoKKKD/qF6ZR/i4RL/9wb5eqotyyIgKkr3OC9ITqK9TSS94WuT/Z+893KO40uz/P+T3nd3Z3Un27O7sxJ1gYxtne+yxx5lkcs4gQBKIHBRAIBBKSKCcc84556xWzjl3DtLn99xqCSQQBnsBE4rnuU91t6qq655bXZz73vecN4LitCgUNYWU5yYiSH96uDdCrCvSNOrL8iT3FHNKzxLR7cdI/muKBYH3ISvaj6bqgkU2kqJIVEttEZX5yWRGepMe6kVWpJ9EhoOvnJKKRjVVicq11bfFqgtJvzkKLqLhd6Lj90b570T4f6hot7/XHN2vLc2jICVKmnDlxIVIolBRrEnYny4k+sLLPingBqLQmCD5QtAsUncypYla2O0Vh16hLRD2lwuExmbSfyfCL/ooJjdN1YUUpUZLkf1gp9NEeThKkXRhTbqY7M8RammFwUy8xcRQTDKSA92pKc5ATLbEvVKQHC6lwoi8d1FX4LuIfldbvZTjL3QDYlVCCIvF2EoFuO4m+YsIvqh0+2BXHbFCImxl68qKbouyC5IiqC3KYqi3C4NeL1tnPsXPKPnSZARkBGQEZATMCMhEX74TfjACRqOBvnYFRSnRCAtOIX4UHvCCdJakRc1VWK2guaYQYc+YHnaTeO9rZEX7S0LQhooC2qWiUM30LrCknK8Gu6jw1P+R/Pd1tdHeVCvlq2dE+lKVn4JwkxFNuLUIstlYnkN5djyZEd4SCa3MTqanuUGK3sZ4XpauvSQjRkrzMR9rtqCUyP6SUf47hP/eKL8g1XdI/8OKdu8uStbR0kBFXhrJQTckv/qynFSa66ulIlTz7kgivSY/KRpRQXjeiUhM0ETVX1FZdv67zSlGZrI/vxIxT/qFtWhbU6UUzRd++6JKcFp0MME3Pbh2yRFPR3uyE6Jpb2l6INEXIl5R/0AIjNPDb1FXkkFLXTG1xelkx/hLk4fG6hJJ27FURL+ztR5FTQll2Ykk+rtJNRBETYXBgd4lo/jfnY9/R3QrcvDFREUQfDEZERMOgVFKoAcV2ckMdLVJaTo/+AcjHygjICMgIyAjICPwhBGQif4TBvx5/DrV1AT1JXlEudkT4+UkpeoUJoffJvqCSAti3FpfSlVBmpS2EeFuT5K/O2VZibQ2VNLZ2kCPyGUXhP8+pH9+AnBPrv/8JOA+aT8i/79DUUd+YgSJ/q7SpKOjqYLOZnP1V3FdIrKcGxtAvM9VMsK96etoRqdRS8Ml+leamUCEm4P5+Kx4hMOL6Nd8355YlF/0dUE/hWtRX3c7gvAXpcdLxb1EXYO6UpHr3iOlUzVWlZObECnVPJBcbXq7EMW48uLDpGJU87guJPyiSJdI5xEiXVEorLmmRJpQpEcGEurhhO+1i7hdu865q0FsvZzKmWvh+HneojgjmaHBhVH9eyP6IqVG+OuLiUeY83lyE4KoL82kubaQyvwkYr2ukJsYQUtdpdQ3Md4i3Utcn9B6NFWXIKLrYS62ZMYE0d5U9wDR7fw1LIzkL07PEasgotKvKJhWkpFEgs914m5dlQrHTY8NYzIansefrtwnGQEZARkBGYHnHAGZ6D/nA/wkuidSeXRaDYNdbWRFBiCi3yI1RpBpqc0RfaniapOInpdSU5RJTlwQsbeciPK4SE5CKI2VRXS1Njxyot/V2ihVmBW59sXpMTTXFs9F882+68JxJ+7mFVKDbkjOQsJhSKxWzM7OSPCJ/onPEoN8CL52gbhbThSJFYtFRF/k7i9I6ZnLaZ8XtUrbRyHaXYLozxP/no5mqguzEERfTLhETr4grp3trQgffhFB7+5olQSlwgpV5Jr3SY5Ic+lTc5Mss1e9QipqJSY4KUGekvg00NkBd7ebXPBO5FRIGcejGzkWo8Amvp3Tcc24+0eSGOpHbVnRgqj+PMkW4uA7OfNCKCssQkuyk4i6cZG8+CAayrNorMyhLDuWKA8HSjMTEW5DC4l+TVGW5OgkxMDCWae7vW1OmyAKhd05/5L5+ItSdu4QfRHBryrMITXEmyj3i+TECD/8UiaGB9BrtXLhqyfxEJG/Q0ZARkBGQEbgsSAgE/3HAuuLd1LhOGLQaeloqCY3NkjKcRc57wuJ/sKot5QGUlUgFVAqSIlE2DaKaLuoLlqVny6RTOFYMx9l/qFRflF4qrYkRyKrGRE+NFTkISYcguyXZ8WT5O9Caognlbkp9LU1SUXCFo6ewTRD25CKC7FN7LmWjOPFq4RcO0e8jzOFyWE0VeWb3WPmJjPz6UC3Sf8CEett0j9H+O9N5/mOSrsLVjkWrWjMRfd7u1olNx2RQiVsH0XRr6yYYMltpyQzWfLOlyL9ZYXkJUZIBdDqywsWOSF1zUXLS7OSyIgU4+FObFggXv4ROAYkcyW2BLfsZq4X9nG9bAznikmcKydxqZrCpXISr7xmgqOE0PkWzfU1DA4MmIurCYK9IEffTMgHGezvpbNNIekMhFNTbqw/DeWZUhMuPKkhXlTlp9HTrkBRU0pefKjUN1G8TawGLCm6fYh8/KGhIXq7O6mvKCU/OUZK/RFe+JU5qbQ3VDPS141aOYXJaFx4K8ivZQRkBGQEZARkBJ45BGSi/8wN2dN9wSIKWpYh8vG9MBP9cjoUFbdTXO7OZxeFqBS1JZTnJJESfIN4b2cp9Ud4u5dmJdBQnk9Hc+1iwj+f3rOA/N5OP7nLurKxqpjc+FBJ5FlXmi2JSKsL0shPCCEz3JvCVc0+jAAAIABJREFUpAgUlUWMD/VjNOgXgStIfk33JJcSW1jpVs7ekEauhGfjf+sGIdfOSukv2dH+VAv//fqS2xH+x5HO813CXbEKUluaS1aUv0Tohcd9c10VDZUl5kq/MSGSBaaoB5AW5kOUxyXKspMl956O5joaKoWGIoncuBAy48JJjo8hMiYO/6gkHMOysYuu5GJmp0TsPRvU3GzS4t2su7fVT+GT20BwRBTpEf5UF+dJ+e7DQ+bCaosi7sPC939AcmsSdqfZ0UEkB7pRmBRCU2U2FTlxJAe6StVti9NiyYwUlW59KEyNlfLnRRXdxeczu+rcyce/I7oV0X1JXNvZRmNVmaQlERWQC5NjJMeiqrw0WmvLJTcp4aIjVnDkfzICMgIyAjICMgLPAwIy0X8eRvEp6oNGOY0QsSYHuH4n0RcFjprrSmisyKO6MIPSjDgpYisccZIDPCSRpXBTERaOIo+/oSKf1oYKRNR5XsS6KNq/BPnvbKlHOAAJoWp+UrhkjyksHQUhFm46FVmJjA8PYDQszr8WqxNG0wz1vVNcTmrlK5cyDka3SdHrm7Xj+CTnE+DuRKSHo5QTnxnhI+X9N1Xm0d5YbrbrXJTW88NEuz3tIsI/J9pdQrgryH9bY7W0AiIcdESBr9qSvLlqsEOS+47Iha/MyzDbYLo5EHL1LIGXT1KUFitZdBZnJJCVGEl0sB+hfjeJiI4lOrecoNJOrhQMYpXUzYXcIdxrlfcS+yXJ/jQ+hS34+/oQHxZASU6aVFRLXMdiYm4m+lJV38F+GsqLpJoLSQGulKZH0lCWTm6sn5QmJWoZCD1HZX6mlHp0u1bAXak6ZpJvThUaGhiQdACdbS2SOLm2tICS3AyiQ4Lx93AnM9yXuqJsBrra0aiVT9EvSL4UGQEZARkBGQEZgUeHgEz0Hx2W8pnmEKgpyJBy3oUnvZn4lkvpLW0NZbTWl0muNSK6XpIRh3DAifVyIvTaWYmQF6fHS5Ho9uZ6hH1karCXlPMv3FUKU6IkL/42Id5tqUcIRs1OMeaCVPNRbyHoFa8rC9KlCYOwcazITZYsPmNuXqYgIYy+NsWS4yVIvmlmht4xDWeiGvnyehkHItsWk9zKAfwSs6V8/ayYEOJuXZOEmwVJYZJzj3CQEX2fT1tanMu/II9/oVOPVKBqzppzSXvOBaS/sxkxCWhrrKIwNcbsPBPmQ1tTvVSUaj4/fSGx7lA0kJ8QSdCV00R5XSXK24UQ10sE37hGVGw8UQW1xCtGie/QEKZQcrVoiJ1RbdjnD+PxsCR/nvg3qfGuHiEwMo6QW+4kh/tTW1ooTUD6e7ullJ2hgT5pO9jXw0BvN33dHdQU55Ic6EGkux1lGRFU5caREeYp6TiES48QFy/sk3gtajcIpxxRQ2Cwr4/+vh7JYrO1sY6a0kLyUxOID7hJ4DVbQn29sXUO5rJvJiq1ucjVkjeB/KGMgIyAjICMgIzAc4KATPSfk4F8mrphJvqXaZUIbznNNUXUFGVIAtb0sFtEuNgiquaKKG1+YiS1JQV0tjTS29lKb1e7uUhSTweiuFV3ezOKmnLKspJJC7mJ8GwXjjHFaTEoJAvGOyR/nuiLCUB7Uw0Jvi4SAY+96UTY9fPkxgbT39WGRjV93/xr08wsk2oDFoG1UrrO4dh2btSrFxP9Jg0+ZT0EB4cS7eNORV4m5bmpUgXd6BuXKEwJp7Eyz7yiMZe2dCedZ2nR7qLCW0sSfbGSYSb7wnmmrixPwkFUvS3JTDLnqw+JIlHDtwtDLSTFA329UkQ86MoZwr09iErOJKashfimERLbp0ns1JDYpSNcocSxYIh9sZ1cLBzBo07JLcV9UnXmif3dW7G/QoN3/RS++Y0EhUcTfsOJmJvXyE2KlPz2FXVVtNTX0FxXTX1ZkeQIlBx0kzAXO4KvniHc5Tw5Mb4UJIuiXO7E3HKSim0t7JN4LeX5tyqkglbFGUlkRgUSdcORcFd7ovy9iE9KJiG/krSGfjLaJjgZ1churzKqOscxGOUUnafpuSFfi4yAjICMgIzAo0dAJvqPHtMX/oxNFYVSykVayA0S/V1I8HWWLDVz44KlnPjYm1eIcLWT8rKbqsvp6WyT/N2HBnrnfN67paJOorCTaGIC0NksvNOFPWeGFMUWol2RkiPIf0lGPI1VRXS21EmRfBHpzojwlaraCovE4pRo2uurGBvsQ6/T3nbTuXugRE5+y6ASy+A6vr1RiWVCJ86VU4tJ/jypbVDiW9pJkL8PGbHh1JTk01BVJtUREKLi5CD3OcKfu2QK0z2i3YXR/dZazMLdxT78Xa31ks2lmOQk+F6XCpXVlRVKJF9EtkUkXyoGNS9+nROmis8725opzkwh3P8mceUtxDcOk9CulMh9Uo8B0UIVSi7mDXIspQfbvGE86lT3z8efx+FB2/pJfMp78c2txT8hi8jEVOKio0iKDCUlOoykqDASYmOJTEghKDkX38xyfPPqCIyKI8LHhWR/Z9JC3Ah3uUBSoAfZcaFkxgSTHOwlTRQT/VxJiQggLSGG1NQ0kjLzSMgpIrm4ltSadtKbBiWCn92jI7vPwPWcXqxD6gkq7Eajk8W2d/8G5PcyAjICMgIyAs8XAjLRf77G86nozchAL3UlOZIotzQ9jur8dEnw2qWoo7+jhdbaMol858QEUZQWR3NtBQO9XdyP6IsKqcIvXthIimq6LfWVko1kYaoo+hRIdmywlHefnxBGaUa8VLE1ws2enJhA6ktyGerpwKDTIdJy7vdPRHeruyaxT2jmC+dSjsR3cK1icmmSP09um9QSMY0ICyE/NZ42RQPtzU1UFmSRnySchPwlm9Hi1EhqitJori26J8p/J9K/dErPvFNPa2MFlXmp0jnF5CX4ymnJWaehsoze7i6zu83oAp94iezfsbYUOeopsZFEZxZK0ft5ci+28SKS36ziYv4gx9P6OJ87JKXrfO9I/jwuS20bVXhXDOBX3I5fTg3+GWUEZJbhL1puLb6FrXhX9ONdPymtBohJlEdYEj5enoR5OBJ0+QShHleIjY4iPjWd2OS02y0xu4iUkjrSqttJaxwgs22C7B4tOf3Ge5p3yRBnoxW4Z7ajlon+/X4O8ucyAjICMgIyAs8JAjLRf04G8mnqhslkQqtWMTEyyPTEGIa73GzEtQoLw6rcVDIj/MhLiKC+vJCutib6ezoZ7F8c0V9I9Oc944XFpBDmNlYXk5cQJq0QhF+/QPyta6SF3iQrwo/e1iZ0GtUDoRHC27qeO8Jbi+h2XKunv5vkCzIrUlQalfgl5RITHoywsRS2jSJ9prO1WfJ5FyLZ9HBvMqN8KU6LoqYwTbLkvC3aFbUGJOGuqNJrFu3O25B2ttTQ0VxFU1UBpZlxpEf4SJaXSQEeUnpKgr872bGhlOek0VhVKk00hCf8QL+5Qux8Zdy+7k7yU+KIjIwgrnF4URQ/vlNHqELF5YJBrJO7OZ87/PDC26UI/SP4TEwwhGWndUQ9Z28m4+cXRHigH3Ep6aRUtJDRNk7WfYj8UuR+4We3igclou+Z3SET/Qf+Mp7XHcSEf5YZVSc9DflkZ+aT0TLBpM7Es5/MJXqgY7q7hKpmBTWDKqlP9w9xiDE2opvspEdRSHLzOBNaI9+9/1NwX8yOMdpcS0NxHXWTRowz3/+KZ43TaEcbqMlJJj25hNLmIQb13/88zIwwWFdFfYUCxdRSq4QzzM5qmeospLy5hYZh9ZL32eyMDpO2l47CGpq7Rugf7aS3uYSUsh76tQZ+yKU9BSMFpnEmuhqpz6mgckyPyvggjGeloNyMppO2ulYaFSNMmB50zFPR06f2ImSi/9QOzfN/YVqVko7GaklwK/Lpy3OE5WOtVA11Pm1H2i6I6EtR/a5WutuaJK/9+ooCClMiife+RoKPM1kR/pIn/vjQAEb9YrvMuxEVEf6ZmVm6R9WcjW7iS+GuE9X6YIJ/N5mtGcU3PoNIb1cpmi8EpyNScaZR+np7qC0rlNJOor0uS2LTotQI6suyUFQXSLac7QvqDdwm/YoqWhtKqS/LISsmkCj3SyQHeVGWkyalCWXFRxDj7SZFuUM8Lkvb9NgwSnLSaaypoKu9BUn4OtAn2VymxkYQk54rpejMR/MTuvQSyb9aNMyuqHbs8n98ki+sO4XDj3VCJ/+8WsqBoEbiFMp7IvMLyfv3ee2S08vR0HpCinvR6E133xLy+xcCAUEaDKgb3fCxfoe//PkDfn86j+JBFervWPV7NqARRHOURr9v2GF/gQOJHQhPse+mSUqGq24SbPcxP3Moo3JQzVP/yzAVketwmBNfHcGySoXS8N09vHfsZpmZqqU725Jtb/6OZX/exi73XDInf0DPjQWknzzE2T2OXGo0V1Nf/H0GZkyD1Hv9g/X2l7FJ75LGZPE+s5h0/Sjbvbj8lSWXg/NIKfQn6tp6/rAjipRBJRPft4uLv+BHezerKaL01gkOvb6D3aWTdCofhLEg+iaMgwF4nrjEadsUsqfMk89nFIIfDfv5L5aJ/jwS8vaJIyAqz5qMBpRTE1TnpUvuOslBnlIxpO8i+m1NNdKkQIh5w5zPkxMbJBU6mhobkSqZmr3QTd+ZqiM6K4S30xojFgE1rHQt51BsB8InfkmP+LvJ/cL3Qnha3odffIYkAlXUVEjuN6OjoxLhF64wQgwrhKcFKdHE3roqiYNTgj0pz06QCP/dDj2K6kKKUiOJdL+IEBMnB3pKYtZQFzvCbzoTExtHTFYJcdVdkltOXFUnsVlFxMXEEOF1TfLKz4kLo7IwhzhvFyJi4oit7V1E9IW7jmP+EHtjOrhYIIS3qu8vvF2IwyN4LVZSjiV1sfx8LseiW4hunCar1/DIiP6p+DZ23qyguHUMveFB/+E88Z+E/IVPBAFBFwZojtzPqc1/5j9f+5Q//sEe15phur43YXwiF/w9vkQm+g8HlhFNdxrF3iv49Wp3PIvb6VDr0f+AlQFmumhNjiMjKoeckcVWzeZreRiir0U9UEid10d8dCGSkJo+hntKqc4Pwim/lyG1gWc1qD0zFEvyVStWvuOI+7CBYcOD1s0E0Z9h1tRHU9QxLl87w8GcwYdYmXq4kX8R95KJ/os46k9Zn2dmTCgnxqToflFypOT5LgoaCYtN4bzT29VGh6JOqnCbGx+GSF3JjPCV/PrFisDYUL+UKmQyLbVsunRnhfC2dVDJ4aBa1npUYhnfyfWq+whvH4bANirxKe0iMDqJuMCb1JUWSCk0guzPt8GBfrrbWxGOM9XFueQmREiVXkVV2MwIb8pzEqktyaQwNZKUYA8i3ewIunyKsBtOxMZEE5uRR3R+JXGVbSTUD5DQPE5ih1pKxRHbBMUYCfV9xJYpiMktJy4tm8ToKKLjE4kpVZDQob5N9AXJd8gb5GhyjxTJfyTC24fB6Tv2EVV2j8R28P7FQk7GthFaO0FGj/6RkfxYhZJDoY0c8q+RnJXEao787wVEYNYEk4lEWe3GYvsetl48z6E/vcPm0CoKh7Tm6PeMFpNGQX3kcewOrGXdyhWs3LiXTecjiWidYFBnwqRuo7fsFt5H17BhzTesXLmRjTbuXE5vpdekx2gqJ+/SRbw84onp0YFEVabozXHEPcSby3l1TA+lEbNjLxcunMXm2EEs1q9m1YY9bPFIISbKkRvntrF95SpWbdzPlhuF5PZOMTmYQ164G3sOJ5KrMjAlbmNTB505wQQeOIdTXS8ZHl/fjujrTUpmJrLJunmE47vWsFL0Zd121pwIJrCunsyYS1zd8QZv/vUl/uVvH/LRGjc8c9poU3UzUh9M+IWN7NiwkpUrd7D1tA/Ohb1MmYzo231wtfPmom8l9WLOLHA1VVJ0/Qo3nSMIa2pFWX2ZQ3uuc/X6WZzsrLGyusK10krSbxzCRrqW1azeZs0u1xxyh1RMLJXWYRqkvzKQyItb2bxSXMcWtpw+yLZvVrH5S8u5iP4MpskKahMvcdVyLatWrmblqoMcuJVDStsE6kU/dSOq1hgSrq3kw9d/zb/+5nWWf+OEm98NQoKd2LXTidCoYxzfY8lp33Ri6ypozrDn8r7VbPr2G1au388O20DcSnqZnJnFZCwl1+EUl4+64dqiZnZWxUSDD6EXd7N/3QpWrt/Mt8ccOLX1f3n/6MWlI/qmPgYrg/H+xxfsjqqhoLeMqhBHruyy4UjxOMMaPbrhQipiL+BosZqVAodV+9nrnkqsYgzVrB6TrpfuLFuuWW5ksxjjTfvZahdNdOcUQ7olghrGOmqCHXHesZ3dp49xZO0qNqxcw7eHnbgQU0ODxoRx1oS2P4Usn2Oc2CqwF20Dm86HE1jex4BJh17VRk/ORdysN7FD4LNhL1vOBOLdMsWQVo9GcRP/ywd4e3MI6VotPS1hxDhewPaCD+4F5XSVOuJstZHt0rH72X4hBL92JaM6Laqmm/hcPcOKI2lUG2fRPPMrbj/O81Ym+j8O7vK3LoGATqthsLuNmoJMsqOFyDZIqmIqKqPmxoVKBbWKU2OpzE2jrbaCsYFeDJKLzqKn+BJnXvyRJLztnsQu3iy8FST/gcLb7yCot1cAJCeeLvxDwkmKCJJsJAf7+xgbHZXaPOEfHh6W/N4bq8spTI2THGRib11DEH7h+R/rc51wP0/CwsOJTEonWkTqy1tIaBySnHLmU2/utxU2mQmtU8TV9BBbVCdF/cX7RcLbvEGOp/c+HuHtw2B11z7OFZNYxLSz2qMSi9Amwusnyei+l+TH1PbjFJbKgXNX2Glzngu3Igiv6CKzR/fACcGltC72+9Xgmta2+IaQ371ACIhIoQZl1RlO7bVij20woSVxxOz4E++ejiKobpjpWSOGqRb68k5z9OAWthw5hvW5k9ie3M2OLWtZ45pFRnsLbaW+hF/YwOodB7C44MD5s3s5uHMLWyyvcK1ukClNEhEbN2B1yA1nhWaO6I/RHLYJC3sbNkfkMd7tjfOf/4ePvtzKmmMXuHDBijMWn/HBR9+y/vARrO0vYHfBmtMHv+b9j05in9FCbUMQkY4H+MtbnoRP6RmViH4d9WG2nFu2km15XcS7zhN9BarJJrritmNxeBc7j53i9KVz2J/ZzZZVX7DeP4mA+ECiLq1n85d/5KdfHcH6UjIZDc00NUSR5rKdjYeOYuNwEbtzFhzee5Ad1t4EdU0zWm7Dvm9tWH8ygwIRY5k1gjGDuD1bsd59mYsllUxkbeTdP73PuyvW8u1Baw4ft8Ut5DTbNmxh29FT2Nid4MzRbazftJP9SU1Uj2oX5K+LyK+WycYAgq8fZNuefew7f4nLDic5eWwlX7//Hu99bo1l1RRK/QCdKba42e9j9/HTnHG0x+HEVrZuPs4pvzzyRhemcZrQDZZSFnmUQ+v+xr+9uZmt56JJiLuCl+0KfvvfH/LFoV1s2nsWB38ffAOdcNq5nrWHT3Dyoj225w9z+MBBtlt64tOuYlSdSbLlLo5tPs+5yj4MgzGEnNjBgf0W7DtzjkuOJzlzchOb33mZv+y0W5LozyoraUqwY8tvLLhY2ktTfxxJ9hZs/+gkZ5qUjI6XUXzrBLYWW9lieZRj9g7YH9/Ips1nOOWdT0FfK73FTpw5vJM91iewsT2D7en97Nm+mXUB5RT2K1mIgPjBz07EEnPia77+wzL+vPkYlucuctHeCquD29h63IEzRd0olZUUuhzm9N4dbDlyirOOdlw5t5ZvvzjAEY9MUtrr6ci7jM3mDWw/YIXV+TOcO32Qg/u287FTIXl9I3QUOHD90k7ePh9FeYUv7ucsOWp1EdubwUSkeuO9ZQU7rE5gY38B+9MHsDiwh4/t88kbUDE9mU6q63l2fuaE56CBsQeuBrxAj7Lv0VWZ6H8PsORdnwwCqqlJmqtLJSednJhgcqKDpCJXtYVZkmuPWjmNEPz+kH9CeFu7SHjb9nDC27uI6W1yf/fnwoknvwn/oBCSwgMQbjdCoCuaiOZ3NDdKKTx1ZUVUFWZTmJVGcmw0EcGBhIcEEBocQERUFFGZhcTWdJsj9t3625H4+5H7h/lcuOuYhbdDZuFt3veoeHt3Px/R+3nh7aGYdr71qmZvYL2Uk595n0j+paBE/vntZn758q/515/+K8s//AR7vxgSmkbuS/TFuUJqJth+s5rT4fWUtY3/kFtHPuZ5QGBWz4yhm0avFWy1uYh1TANdI9W0h3/BP1bbYpfYSJN2iqmOZLJOvcqb+65jl96MYmyAidZEMq+v5SvLECKLYki6YYnVik18G1RF2Yia8ZFCSvyPY3fkMLvS2hmdTnwIou+D819/yz+2XeJsahOKoTp6C2w48J+/4b397lwp6KJvvJ7u3JPse/kTdvsWk1YW8D2IfgPTo1XUen7LQddwAiq76J0QKxHueG/8Ja+dD8W/poPBu3P0dbXURtpit2EzayObqBxTMzVaSLGI7G7YylfxHbQWWLP3gUR/Ax/+8a/8bcM5jgTnkpkfR7n/5/z5A0v2+eaS2lZPY1ko0VcOcyyxgZphzR19gJg4zPbS6L8dy8N7+MY5m+JxDTp1G61pNpz+9h988Jk1lhWjTE+mEXN0C0dOXMW+sJdh3RTq3nBCDnzLrtPu2FeMIc1Fbt/DRjRdKRTe/Jqfbw4hTDHCaFcwUXaf8dv/fo83zobjkVFJWYEb/hd38vlnpzlb0E3ztEpaUSm4ZYn1ym/5e3g7jSOpJEpE/xxnimoZz9vMhn/uY7dLOsl942imm+krtsX2y9/yxq6liP4sxoFUCv3389fXXAlsHaWn9Sa+pw7y1UpPAkenGaizx37HRjYeuMqVwg66lUqUPf4EHDnDRcdAAnIjSbL5mHd3ueGY1YpicpiJ5mjS7D7gD9sC8K0aME8Ipf6LmeEMxnY3PA5+yTvLN7PaK4+cQTWTKgX1UVacObKO5Vfz6B2OI+zYMc7bBeBV0k73YCODtec4+/dV7Drpi3NqGEkXPuVPn9lxLq6WqpFRxjrTKPA7yIf7oklqbaI4wpLzhz9nudUFblh+zqpNtpwOq6C0v5begosc+be3WHstmXBFDz3NKeQHHuezvXEkd08yZqilOsAW+y92s69CSZ/mh/2/f3vYX9AXMtF/QQf+ae+2SMOZGh2mq6mWoe6Oh3LP+a4+zQtvu0bUnItp4itR8Taq7bHlpPvk1OEfFEy0nwcVhXlUFOZSnJ1OZmIMccE++Ls44u3siLeXN96hCQSkVxLXOERil/aRkPq7if9C4e2e6A5snyLhrVVCJ59dK2V/UMMDhbdr91jyi5de4ic/+f9ut293W3AtMp3Q0tYlm1+egl0u6XxyOpprkYV0dnbK7QXAYGCg/65HwiyzpgkMUwkEbXid9UcvcT65lg5FIYoMC7b/eSXbrqQS09dGX6UnHh/+gW/8Ssnu0zArXHp0o6h7MoiMqKCu0JVbJ4+w7is3bo0YmZYSqLUo+yqoK08htL4fpfphIvr+OP/hben+jOvRwkw/kx2+XP3dW+xyyyShVwczfYy3+uD0m3fYdzOfpJLvQ/Rb0GoGGamKJ7+mhurmehqqkkkPsOHyqp/xl1NB+FXdS/SNwzEkXbJk3TvnuFzbTnV7B52dTVSnXuHGha/4z/N5VGQcYvcDiP541mbe/+MmtnoWkDGuxzjZwEDGLr54/1u+PODA8ZAUosua6ewfZUilR2eauSMcnhV9LyH12DccOnqBUyVj0t+k9Vt1GqliBUWk7pT2MdVqx+nPD3DgWDDBje10dopWT9Gtdew8f4btkc1Mza2pmG+KpYl+pN1m/rbMhjPNKnq0SoYKbLlqv53ltnm0GmfQSl+uYrwugKhLn/DTo5kUdsUTJxH9MxzPKkDh+QrLj9zCuaCHMWl/HTOmNkqvvMfqM5eWiOgb0bRFknJzC7/YGkPWwAR9ZXZcOrmf9y1iydcMUOf/BWut7LGMaqBXnFOkSc320ZGVRWVGCInBp7H5w+t8cyOd2MoWOjo7aK9OpNBnNb9/3QH7rHZab6fGixd6popPcGr3dj7YFkjUpBGtlMqoZ6rKDR+nbfzpcCzVvQVkJ2WQmVtKUXURJcleJPptYNvr69l73h3HgCs4fvUh/whvpXbUnPY2qxtkvCMPf/9qWvrzybi2if3v/Re/ef11/vqzt/nau4T0fi2zxm6Gqj25+tpf+WrPWSwD00morKFZUUVqTje90zp0sz20JTvgtvtLvkweonN6KQ3EXT9z+e09CMhE/x5I5A+eBgTMxHwGQfhnTA8W1j7omoXwdkoIbwNrWOFahoggezZoHhvR9xaR/fIeAtOLCIuIIiwkhLDYRAJT8vHJqsYzv5VTCS3Yp3XiWzlCgqhM260j8RFF7+8m+mHCQjN/kD3R7XMVb3984a1bzTQ2kvA2j2NRQng7RVbfdwtvP1+3hZ/85P/dJvmC8P/bv/8bP//lL/jlSy8t2X7x0q/495//gp/+7Of8/Je/5Ne/fkluLwAGX3/95V2PBWGp2Y6ybC+bX32Z//6P/+Bnv/oVv375l7z8q3/j3//1Z/x6+zXsc/Joy7uO/X+9y46oRkpG9BLRNwsEDej1RvQKV65ZH+HD1cEk6mdRSyRpltkZI0ajAZ1Rw6wh5SEi+oLov8c+90ziJVI/T/TfYe+NHBL7/q9Evw2tZoDp6ktc3/sWH73yJ/7nb+/y+qefsPKtn/Jfx5Ym+oZ2XwJPfcB///Tf+fnLL/GydL/8ipd/9R/84nfL+I+t4eQkHWDrA4n+Vt74y2lORNZTZxATLTUGZQO1kUew3fQa7//5JX7521f47T+t2J3YQs3YgtSdWS0YU4nctI4jh1y42qS+Q/SNheTYH+L4l0ewLOlmovQA2/7+B17+2c/55cvzv+9f8dIvfsq/v7uDNW6ldAgpw+07YmmiH2q/n7+9c4PQaQOjM5N0pdrgYLeN97xqUZpm5gSxBlRtMaR7rOAnGyNJbY0hUiL6pzmT01cZAAAgAElEQVSalkWp/f+w3DYMv+rhOUtMPTOmAeo8P2adneOSRF+lCCHebR0/3xZDzsAwilQrTp3Zz6dXM+nRVJB2/A3W2ntypXgYScYgctWFmYXBgGEwnWLfdXz4Lz/hF78Qz8FfmZ9vL/+Cl371Mv/yv+eWIPoTtEdt5dCpI6zxqqBfaA2k/Hc1IyWXueG4kb+cjqW+/DIuB9/hH6++zEu//wu/e+efrPvst/zu93s4dOkSXh4n2bfsIEerJ+lQm8zjMzvDjMmATmfENJ1AzNHPWfHKa/x+1TYOf/Ir3rwUS0jjBCaRIqfqZrTyKp4Wb/OPZb/nf97dyNcXU8gcNzBlFLakPbSl2HF996e8G95N++TdCUi3B1R+8R0IyET/O8CR//R8ICAJb4dUHAqsNVe8/b8Kbx82bUUIdIX1ZkWfRPp9Kwfwrh7GtXSQs6ld2Gf24VM9SUz744niz5P9p1J4WzHJkbgO3rMv4GScEN5OPpTw9sD5q/zpldcWEf11e4/g4BeNS3TWomblFs3n1jf56NANwuPTyMrJIS8vV24vCAZVVVV3PcC0qAcLqHF7k3e3n+XEzWhSJCxyyM1OIeHqF3yx5Rg7bkSRkn8L52V/ZUNoNQWDQkg7i0ndy3jdTezsEkmPt+fqMUtWrvQhTDmDUiL6SsYUiWTFeXAuu51x5d0RfUEzB6j3W8f+s0fncvQF0X+f/R5ZJPTp5yL6flz93bvs88wlqV989hARfX0F1UGnsXllFVsX5ugnlDPWnUjcjjfZdNwR++AU0osKyM0MJPzwr1l2PmTpiH5/ODF2+/jiDStOp+WQJP12cshJiyY+PoRrGa30FFrfG9HXxBOxcxOHdplz9MeztvHGX89xKrqRBpMJg7KP4fpoIvPzKSjJpzwvloTA81y0+JRlm7zxKuulfz7yLEX0i0i2XMEhazvOlo3fIfqaDNLO7eOQFNHvZar+NFaf7mDLPhdcMsTv3NyyE/0JTM4ktnYYYXw5f2pRO2Cp1J1Qh4P87d2bRKqMjM2qGMw7j5P9dt50KKDTOIPOvJzARH0gMZf/yb8eSSO/M47YuYi+TWY+je5/Zbm1Dy5FvXOWmCKi30GZ0/usOXufiH57JKne2/jltijyB9op8d3J0RMWrA2vQqkuJunQMtZfvIVzxShizWN2Ro9prIKi0noq8gJIurGTP/63BScjkonJEc+4TDKTI4j2deZadDVVA8o7guRZA8wqKHb6kq1HjrApTHEHG1MztcGHOX9gBR86BxK6/z22WJ3huHcUsbl55GTHkmz3Km9tcuCCvxsxN46z7RVrTjcq6dKYVwq0Y21012WS0DLBaIsrrnv2sG6dIw6ZKRRceZW3xWQ6vQnFYDOtpcmkNLegqC+mJMUdL9st7Nq5hW9iu2id1DGDiOjb47r7Mz6J66djSo7o3/VQe6i3MtF/KJjknZ5VBOaFt7ZxzXzpXCq56zwS4e3Dkv0F+91s0nC9cgq73EFsJZI/QUzb4yP5CXMVbx3yBjie1sv5vGE86pSPbxVjQV/vq2Fo1jEvvF3lXsnhsPsLb5fyx7+VUckh++t8s2U3X23cwUaLY3gkFpLaNrUoR9+vfATrsCYO+FUTUdLLhFov2ak+q/exfN2PAAFjH0M1Pnh9/ic+dkwhqnliTqAoIs0aNPUXOLt5G+stXXBKjyBh3yt8eDqYm8JdRD3KZHsCmU6f8/5OX4LT/Yl0PsKBVRYczOqiVaVHNVFMsc9RTu/bz7rEdkaU2SRarOTA/vMcz+1HZZxC2RNJmPX7fL3nyA8m+skV4SRf28/7r57BTjFBj3qMcUUAEWfW8vVf17B5AdE/mFDAkMIPj9de5qsLkQTUDzOubKe72AWPtT/nb6eC7xB924/4D9tiygZUGKYLKLx1kiOf7WN/VicNUzo0mm56yoKI8rbHOrOHvsrznFq3j7UWIQQPKJnR9zFQeJpzX37G6h1Okhh3MdE3oB2poiV2H1suRRJU1Ue/apSp1hiyLn/A7/9xBcecDjrm2biUo99NnfdWLI/sY41bHiVjanSGYQZLLuG09Uv+KcS45YNMDwVzc+tWLGw8casdYtygw6isozrKDrfwSPzqxu+yZ3wYom9A1epL2JVdfLLKEeeqATpVGpRjpVQEn+TMxlW85ddE3VDK7Rz904U1jGauY/U3hzjgnkl63yRKbT/jzV64b/hf3ttvv0REf8acox9kwSvvupPSUkTEia0cOnCSQ3k9GLQKKpz+zjqbi9gkKOjRTKIbFffaQY67huGXHEpOkDVf/HYXVqnNVE2oUU3U05x1C0/rszgU9NAyKVal5v7NaECXTszB9/jq03V8fimDskktBm0PveUuuJzYydaDNpxJCcL9/d+y8mwAN6sGGJ9up6/cA6/Nv2GZhQfX0uMpjTiPzYerWBvTStWYCuVYBTVxLly3vsDp0kHqMyyxOWjN+nOp5I11MJG/jU2fHuSwVwqRBdEkOO9ng285xf1TTIyVURV+mJNb/s6fbymoF8JsUwO1IbZcXLGN7UWT9KrvrMnMd0fePhgBmeg/GCN5j2cUASG8reme5HJSC1+5lEmuLi4PU/H2IQnrd5HZhX8TglPRhH2nfd4Qdll93KoaJ65T91jy8UUkX1S8lXzypYq3PZK7jihEtfC6nvTreQwsYttZKwlvG4hrVpLZe6+7zlIkX3yW0a0lsqobr7QybiQVE1beTmr7nYJaQngbXD2O1ZyNZmB+l1QYa0a2ZXtGf8WP6rJnME6UUBdtyeqXPmFHVB3FC51YBKmcSiTS8lu2brVmZ2Ai9bHb2bDnAPsdXHHxv4G3izWHt69gtXs2mW21NGU44Wm5kq+OXuZKQDB+Xic5c2AX2w9c41rDONO6Fqpu7eT4/k18e9IF33B//G4d5djqP/Pu5sM/mOinKPKpCj/NoY9W8I2DNx4Bt/Bxs8Bywz94/x6iX8ZYZzyxm17l270nsXHxwS/YDc8rezj2xcv8ed0FbBMqqCj1I9rhA3653gFH/yLKO+qpLbhJ4LG1rDx6CUffYAIDnLh2YR/7raw5nNdPf2cYoTY72bnxALtc/IgMvYGH41rWvfU+ny1J9I3ox2vpTNnLhm372GvviktQACHeDjgdW8OHlhEE1w4yMk/0JWquZaLaHS+HXazeZcURD3+CQz1wt1vH+g/f5S1B9CvHUWobqbx1CNuj+9lj74ZnaBBhvmc4ZbGJAy4B+DRO/gCiDzPKCmpi7DmzZh2rT13nWkAAvh6nOGexi83bHbnSOM2gct515wLnKnsw9QdwY+9Gtu89xmHnm/iGeHDTeSs73v41f9m+lBgXZqfLaYi7wMb/OkJgTgh263ezd5czl5uUzBjGGck/xkmb/Ww94ciVAG+CPW2w3PoNW1yiCKkqo73wBi4r/skqK0fsb/nh623PJZvdbFh9GoeSftqn71hPi4rAs0OeOK/+iH++9gmf7DrByVuBhAU6cfXCDnYctcfKN52ijjSiN7/Guv0nOObiQ0iIuG92YvH3X/LHDRe5kFxAVakfoVb/5FMLRxy9/fC9eYbzlnvZtPkybs19FAeuZafNSbb6VdNnGGFm2IPLn3/FtjNeXIzxJ/7KCj7YasNJDz98g1xwtT/A/gP72JreJ+XjzyizyXY7h8U/7Ljao2dEf/vmeFQPhhfiPDLRfyGG+cXqpMjvFzn5nSMqzgvhrYsQ3rYiqq7+GORWRPIFyT6fPWAm+ZXjj43gC5JvFt4quVY4hBDe2s1F8p903xd+33zFW8v4Dr5wLmO/qHjbrCS7zyDZaKZ0aEnp0JDe/WCbzPtOAnr0RDZMYRFYxyaPcgIKupnUGNGbZu/bdKZZ/q9NnN8wM4uYTIh7T/73NCIgCiSlku+9l+XvO+FRN0yXfsFYzc7AbBf1YVacO2HNds9s+seySLu+kb1fvcU7y97gjY/X8+nZBBJ7phk1GNGPltOYfJJzG5fz3vJXWPb6Z3xi4YpDbjcT4hk0a0DV4k+EwxrWvPcqy5a/y/LNZ7E6tIJtDpc4mlLGZH8Mfv/cyLngYrIGRZrOENM90fh+sp5zoaXkDInPBpnsisTno3WcCy8nb2iEseYYUuw/47Plr7J82Qd8uGMvG/dbYvONBTZlfWQF7uXkDTcuZHegU7YxlG/JydXv8dFrr/L6x6v5Yu8ZvJ3X8u0nm9njmkJYaQolPmv5eNkrvPGBPQ6JjTQoW+krvY7L1uV8/ParLFv2Hu9tOMnBsBrajTPoZwbpTLfj+r4PeX/ZG7y2/FM+PXWCvat3YnPKG8/qBiaLj7P6K1eupbXSKoKxpin0E3lkOW9k7xcC11dY9vYnvL3xErbFfbROG+5EnudvI2Mv3QWueFt+xN+Xvcpry97l/R27+HbNLiz2XMShQY3KMINxLJcCPwusV7zBsmXLWLbsIz62CcSrtIfBe6pNGdH25VEZvpe3jyaQ1D7GeF88iZ4X+Hp9OClq41zajR7NUBF10Qc59Mky3hfj/NrnfLzTidNZXYzNzGJc6KPfrGJ2VslopROeVl/wzTuvsOydD3h9/VEO7/yIlSLPvqDv3sq4ph76y/y58daX2Plcw2KLLcdt44kZMTI7a2RWVUaJ30Gs17zF6wLrN7/kE5tgfKv76Nbr0I3V0JZigfU3b/GRuMa3P+ej7Q5YJ7fSpTbMaQUEoLPM6Mcw1Fix/4ttrF27iUPWX/HV66/y+rK3eWezLSdjqigd12BQddCTsp9ja97jQ3HffLSST/ZcwN3uc75ac5KjQaUUDDbQlXuOcyuX89Gbr7Ds3a/5ZL8z5zJbGDP1Uxe8k6MurlzI7sEwq2J2ppSMM2uwsPfgSlYhPRWuuG57k0/eEffXcpZ/vY+NztkUKU2oTEZ07f5SLZmVm6PJ1c+ikmufzP8qvtdWJvrfCy5552cBgTvC21q+dinjcGw7Xo2PUXj7HSsAIort2aDiZFqPlK7jXTUhEfH5/PnHsQ1rVnG5YJDd0e1cEhVv658G4a0Sm6RuqeLt0agWYpqmJZIviH5ozThXM7q5mt5FUOXoohSc+5H6pT4Pq52QfPI/dyzAt7if6kEtzRNGFAta04SRha1xwkjjuGimH9wUEyZ6VDMoDUKst4A8Pgs/lhfmGueEsnoNKpUOvWlGmpjd7r4YN0ncqEWn1aLRG5mZNWLUa9CoVahUKlRqDWqd4c6kbsaEyaiVHMGkv6vUqLV6dJKI0DzpmzXpMejUqMXxoml0aLVqNDodWqOJ2RkDerUGncGIUZAYURH09memxZ+pxH7iM1ELwIBx0Xk1aLRatGotWtMMRoMGrX7+WmaYMYq/zfdDjVqjQ6/XoFZrpL4aTEZM4r10nTrpe0ySqFKPXqNacP1atAbT3KRWnFeHXjt3Xqn/WjRqDVqtHr0wUTBqUavN12HWKwtc7sJVpZZwEbhJk+XbgzL3QlyHUb/gewSO5mvXanTSRF1MsM3nXdBPlQq11nDvWEunNd8PJoMGldYg4SxwF1XV1RoDRul8Ysf5/Rae14zfnXE2YdSJ+0b02TzuM6KQlHbhuGvRChx1c2NyTx/1aAdLaPL9hL9fjieosp+JuXvN3DcTJv1d17Cgb7OzpsVjPIepdh7T24+lGUyaAUaSVvHNljPs9y2mRr3wOnXS+IrnmBCfL7pvxPiK+0bcd+I+k+5F8b06dPP31u3fgDDQEGLhhfehOKfASo1WwkEYbdx1f6nNvz2j+B3MjtKZeAzHy1asC2tFJU2eb3fkbgTl99+BgEz0vwMc+U/PHgIiJ79jWIVVUA3rbpgr3rpUTT/xSL6IZguS71o9xZmMPuyy+vGpnnjswttQhZKLeQOST75d/jA36n58ki9VvI3r4G27fE5JwtsJiehfz+ljo2cF7qltxJQNEFvez420NrZ7VnI+vlWKzi9F6Jf6zL98hCMhDaxyLuFSVi8RimlSu3Wk9eikrXgtWkq3juRuHUlzTXI66tKR2KWXJmBiNST+e7YEySlJT0afnk6lCfVS1T2fvZ+SfMUyAjICTwyBWWa0fUy33uDShlNcjS6nZEG6zaO7DB266UZqXN/kU2snzqS0LvDXf3Tf8n8709yEYCSKoLPnOXUulNAe1V2pV/+3b3jRjpaJ/os24s9xfwXJr+2exCFOwQqXMqweVcXb74jYL0xPWfhaEt5WTZqFtxnCXUeQfM1jS9kRwtuwZiUOeYOcEMLb3CE8ap8Ckl8xycGYdla6V3AkXEF43SSR9ZO4Z/fgENOEX14Xxc2jVPYoKe9RkqcYJaygm5Oh9VxN6yKyYfKBEX7fMiG8bWTbzSrOp3QS2qQkpkNLbKdOajEdOuabqBqc1qMnda5Fd+oIbxdNT9hcC23XM9/EZ7Gd+tu2p2ISENVx5+/z+4mt2Der30C/ShaMPcePGblrMgKPB4EZLSZtO42xWZQ29tKlfRzPESNG3QiD5UFEF1ZT2jN1T8Xcx9O573PWudUEZS3VOaUUFHXSK1fE/T4A3rOvTPTvgUT+4FlEQAhv67omuZrUykqXcskn/8cV3k7eEd5WThDX8XiFtyKS75g/yNGUHi7kDuNe85QIb2PMwtt9gWbhrcjLd87o5nK8guiiHromDNSO6Mnv15Pbb6BmzMCY2khQQQ/HQuu5ltVzX6IvRLxB1eMcDWvkSEAN7pmdFPRpSe/RkdCpM4udu0TOv56SIT1lQwaqRw3UjxmpGzVK24oRA3kDZiI/T/TjO0V03kDBoIHiIQNVI+I4IzWjRmkrjskZMBDTeS/hF+domDDrAp7F35F8zTICMgIyAjICzxcCMtF/vsbzhevNvPBWpOs4xCpYKQlv2xAR9YUR9ifxWqTqzAtvL2QPSDn5NyuejPD2atEQe2PMFW89fmR3nTvC206+dBHCW3PF26xePa45fdgE1xGa38WQ0kh6pxrXGiUutSo8GzWEteuoHzXQNq7HIqAWy4jmJYl+xpzw9lBQPbs8ywnK62JYaWBCa6J+zEBmj04S9pYO6umYMjKmMaHUm5jUmRjRGBlUGaWtSm9iWGOkcsRAdIeZ8IsJQdeUiQntDCqD2JoYVpuPGdMYUetNjGpM5PbriVwiul8xamRadod44Z5FcodlBGQEZASeRgRkov80jop8TQ+NgBDeTmsMWAXUSCRfVLwVZFuQ7idB7hd+h1l4q+ZUWq9ZeFs9cTvl43GIbsU5w4XwNn+QXVHmirdPQ06+W62S48ldLD+Xx9HIZmLnhLfC+nLV9TJuZXfRMqylfEDHqaJJbMumcKpW4tGgIbBVJ0XTJ3UzbPeuYmtAw5JEP6xukv3+NXxzuQDf3C5Ku6aoGdLQMWlgWmdCMWage8qIUj9Dn9JI6ZCB4j4tFf0qagdV1A2at7VDGgaURgZUJooG9IxoxYRgRiL65YMGSvq1VPWrFx1TN6yViH7LhJGM3nuj+rVjRoQITv4nIyAjICMgIyAj8GMjIBP9H3sE5O//wQgYjTN0DSs5GljN+hsVWCV04voj+ORLZF+hxa3GLLy1z+rDt2aC2I7HVwxLIvlNSi7lDWKV1I19/ohZePsjWIgunOyIgmCi4u1bF/Ik4W1Y3QSC4Kd1aQmpHmeDaynJVQO0jekIb5rmaN44Z4onuVg+jXONmsAWHZUjRsa0M2y5tTTR968YxTKkgY3XSwgv7KSqc4yWoWnaR1X0TepR6UUkfoZhtYmWCQPVQ2rqh1Q0DSql/VqHp2kbnkZsO0bVjKkN0v4DahG5N9E4pqd2SE3DoJLmISWtQ+b9pWNGlHSOaZjQGhFEP/0uop/Zp6dXZXYl+cE3tnygjICMgIyAjICMwCNCQCb6jwhI+TRPFgGDyMnvnsAhtonVrmVYJ3RKFVd9mnU86XarSYNLpRDeDmCXOUfy27Uk9xgeSxOC0nDhrpMrhLd92Oaa3XW8Fdon3veFWDtXTEjaiBVuFViGKxBR94wesy9+QqsKp/QuTofXU9k+TumAhtMFoxzKGeV4wTjnSyZxrFQS3KKlX2miY0zLkeA6hBXnQpcdIbw9FtbIQZ9KAnM7aOodp3t0mv4JFSNKLVNaoxRtn9CZ6FcZaR7ToRhW0TGipGtESfeokp5RJb1jSumYUaUOkY4zpTOhNsxIKwKNo1qaR8zHiP1FE/uLNjCpZkylk/YXKT5CqCuEuELMm9qrp2PahEZ23XmyDwP522QEZARkBGQE7ouATPTvC438h6cVAUl42z3BtaRmVs355LtWTT1xkiuItWiC5Au3GxHJ964aJ75D91gIvpg4CJGpVPE2fxCbOeGtyMlfSLh/jNculVMSyV/nVc2+oAbim1VSJH+epAsR7tmYZhwTWqjrmSKrW82+jGH2Z45glTvGqcIJrlUpSe7SotSZiCrp43RkE8KCU5xD5PcHVY1JwltL/2p8s9roHlEyJIi3UsukWs+ExsCAIPcTRobUJikPv2tCR++4mr5xNf3jagYn1AxP3TlGkPy2SYPUBNHvnDLQNaGld+LOMQPSMRrGVTrpe0S+vviO5G6z047I00/r1dMyaZRJ/tP60JCvS0ZARkBG4AVFQCb6L+jAP4vdvi28HVJyKa5JIvkHRcXbRs0TJ7qC4ItIvnvtNLbZA9hn9uFdOf7YCL4g+SKSH9Zkrnh7ILYDySf/Ryb5t5q0eNSpsIzr4GvXcnPFW4VyURReEPX4ZiW28a0cCqwjRzFGYa8G+8IxjmSPYpM3in3phKQ3qBvW0TWiZpdHGWdjW4gQqwLd5oq3h4Pq2X+zgqDcDom0jyq1jKv1UhR/Wjcj5dpXDhskd51x7QxK3QyD0wYGpnQMT+sYUeoYVemkY0Tqjcjl7542So48pcN6SUA7rjUxpNQzNK1jWGk+TkT9R1Rmoa+YQNSOmoW7IpIfMUfymydFgSW5mMuz+FyRr1lGQEZARuB5RkAm+s/z6D5nfZuZE96KnPyV10ulCLIkuv0RUlYE0fdqMAtvRbqOT9U4Sd36x0r0I5pVXCkYYmdkG46F5px8cR0/RgR//jvFasKJZHPFW+vIZuIUSqni7Xwkf36b3K7GI6+fzxwLuZnfi2JUR9WABp+qSbyqJsnrVjOgNNA5osYpsZlVTsW45w9I5wqvn5Qq3q51KiKlcoBRpYFJrUlKuemaMtAwaqR2xEjzuDmSP6o2oTHMoDfOSlvhtjOlN7vnCLedVpG3P2KkasRI+6QQ4holZx3zMTNzx8xI6TnjGhNDKhOKCWHDeSdVZ94/X/jxi0i+uXqlTPSfs0eO3B0ZARkBGYFnHgGZ6D/zQ/hidMBgNNExrMQ6oJqNNyqknHy36ukfheQKci2++0x6Hw6ZffhVC5/8x5eTL6L5Uk5+3iDWSd045I/gWafCu+nHJfkiZckqroPl5+eFt5OL0nXmSb7YitSbxFY161zLORJYR3jZIPWDWtrHhZWmgfYxPcm1Q5wIqWO9Syluef3S/kJ4eyS4gTXXivEr6qOqX8WIWuThz1A+qJdI+4hG2F0KpxwjdSMG6kf0NIzqpNY4qpPy7kVaTte0iZoRA41jRkTEXwh+hfWmsOOsHRXH6BErCsKxp3/ayLhmhp5pEyk9euLmCmUJn/x5ki989nuUJrRyTv6L8RCSeykjICMgI/AMIiAT/Wdw0F60S9YbTdR2TWAf3cga1zKOJnRyvWIS32bdE2/ekvB2CvucQewy+vCtniD2sQtvVVyUKt72YZs3LJF8H4X2ifd9Id4C/8Mx7axwrcAqYk54220W3i4k+AtfC7J/JaNbEtNaBNRhHdqAW3qH1I6FNbDXr4ajIQ1cyeghsU2NT+mwtO/+W5X45rRT3jWBYkTN0FwaTfO4QfK371UaaZsw0DSipWFITZNw2JlrjUMqWkY1TGhMEmkXqTrCSrNXaaJ5XE/jiIaGYTWNw+ZjGgZVNA2r6BrXST7/3dMmKT1nntyLrcjJLxwyV8DVmuQo/rPzPJrBqOxhrNSJSxeOYWVlubhZO2AfWkBG+wSaRzSsM0NZpEdE4eJbSaMJDI/gvDNj5VSlh2F3JZ8KjRHlDznnrAZMNRS53CAisZzikUEmu/NIOXaJ4LIeWqcfR1XWZ+dOka9URuB5QkAm+s/TaD6HfdEbZ6jpmuBqYgurXcqwjO3ArWrqyZNckSKj0OJaOcnF3CEcskS6zsTjFd7OuetczhvkeEqP2V2nVvnk+37XhEpgIOoVrPeqNufkNyv/f/bewzuq89r7/0Pum7y/de97c1uK0+P0xHHc4hIbF2xDsDHGNi6AaTbNNINN7x0VVAAh1AVCvfeu0UhTNb33PiPp81vPGcnBvm4hFGMf1tqL0czznPPs75kz6/vss/d3IxpYXUvqP+11oyXJZU2YMx123ivV8EbuCO8WKCVblDnEyotjZHU6qJmIkdefLrxdnTPAmVo1WrufCVcQk3dWDnNSSq1xRoVmfoJhe5RRW1oKU+8MSmMNriAGoZrjjeCPphApPR6p+dUkY54E/bYwSvuMzKbr43Os/hiOkCjSTX2M6JdMJGi1J7FHJ0lOXQ/D+hrepHeMS5Mk3IMY8u/jd7+8jz8+tZCXVqxg5YrlrHj7NV6d9wRPLdrE+pw2un2pG+LVpLGAvAOHWb6lnq5JiN+Ar8ykoYCivW9z959OUxhI4L6eY077IVXG2UefZtX7BeRox7H1n2Tnv/2eN88P0OJM3hD/5YPICMgI3H4EZKJ/+6+BvIJPQUDkPAt1HbU1yO7yceYf62V1iZbM0Qg5qvgtthjZY1FODgXZ2WSTSL4ovL1qSt40uyIKb8dDHO5wsLJMz85WJ6eHQ7fY74/jnD0Wk9awtlzPXKnwNt3xVhD4TyP2X/Se0NYvGPJKVqEOU2eMpwtvFQFE4e3SjD6y67Vo7QFJCtMRiOCLxPHHUlIBbjQWR+VLSlF5jZDPdAtinzaTJ4jVG8YZEGo5CUnJRzThEtF8kaM/5opKkpti8/DRHHcQmzeMOxjDP1giPDIAACAASURBVKPgIxptzabrFE8kaJFI/pRcePsp9+xX/61Zov8Av/vTJtYVKxgRgevpJFMpO7aubex85kkWvLqfXSM+phIe3KZx1MphhoeHGVaMMap34IgkSUyGCTtNmJVKxvVa1IoRFGLMmBa1xYs3OcXk9DRTribqSso4njuIemqa1FSMqNeEVTuKUowfUaKYcOEMJ0hMRYn57dhGVehsVgzaMVQGC0Z/HNF+bZbPS0R/z1v8/He7yVAM0a4Q61OgUE2gdYaJTk0zNR0iaDVhnbBhjU5JNSQwSSJgwW43onHbmUqWkf2ZRD/OZCJI2K1nYmwYxcgQw6PCNw/u+KS0ltn1fPWvu7xCGYFvNgIy0f9mX/+vrPei460vnGBd/pBUeLumVEuOKjZjHyegN5/4x8gai7Ct1ixJaJ4d8HLVmLhpJF9sIIpVYQ62OXijSMu+dhcZCkHyhf+32ve/n+/MSIjNV43cs71FStcRkpmC5F8v0Z+de+3/l0YDLDs7xLz97ZR0GjG70xKa3lCMeCJFJDEp5dUPWEMYTWZUrhhaj5DDjOIIRLH7I5K5AlF84TiRRJJocpJRTwqRhiOl7QSS6D1RbD4x/uNz/OE48WRKKvTtc6Ukkj9L9EVOviM6KRfefmV/Nb5oYZ9F9KeZnkoynayl7M05vLpgNcuqh4kbssla9hvu+9H/x7e/9X/49n//kv95dj/7BhxMhDrpOLSUlT/5Mb+e91fu/c9/5b+/9S3+788e57615zlvjROenGZSdZi9q97hkYWXqE4liaXGGC54iw1zfsCP/++3+fa//4T/XHCCw90mJqIKxst3svWuP/LMtk0seuyX/GnRWpaUakl8gugX71nAD//nUV5e+EN++H2xvv/gO39cyONH2hmKCZnXFmo3LmPDC1vYPBxB/J6CH8PVdXz44RL+ktVO4nOJfoiwuYbOrHm8ePe3+a9//Re+dddj3L8un9OakEz0v+irJn8uI/AVQkAm+l+hiyEvJY1APDWJxh7k3dxBXjrZx4ZKPaeGAuSqY7fcclRR6dzb6izsaTCTO+SjUh9FqK3cLCsaDyHSddZdMbC3zUGmIPnj0Vvu+7V4nxjws65Czx/fb57pePvZhbdfFMn/rM/z+ty8e2GUl492UTPkwOGPIeozoolJSd5ywp+kW+9iz+k8Hnnyaf785z/x9HPPU3m1GrvXTzCeIp6clOaEE0KBR3SvTdLvTNDnSKLzpaTOt8HEFLHkpPRUIDwzR3znIokU9lCKfleCOnNCaoYlSH6RLkGfK4kzOiWn69zRP1KfRfRTTCXt2FrXs/nJx3n61Z28V11N5+EHeWz5+2w+V8XVjipqC7exbdG9PHi8iTptHe3HXmfpL37Jd1/YyQfFTdS1FFN+eiVrl7/EnzdU0+KN4hufJfqFVIVdWFrWsHLdBpbuP8+Fplo6ag6x760HeW5vATl9TYxc3sJ7P/hvvv+HRTy9YR9bStuo1vqRHjzMYC8i+qW7n+Su797HPesyOHa1mbr6bPL3vMrr859nbpEapbOGmn+C6Ddrm+nO3cH6Z1fwRkE9NZ111OSuZf2Kt3lqbSUtsWnCcuraHX03yIv/5iAgE/1vzrW+IzyNJVMM6L1sLxplwbEe3rus50S/j3x17JZb3niEkwM+djfb2FVvJm/IS4Xu5pH8q4Y4xeMh9jbb2FJjYnergyxFiDxV9Jb7fi3eJ/p8vFOqldJ11l5SpTveGr84J/+zCP2nvS863q67OMaK7EHKeqw4gwmJdOt8SSnVxhxM4YpMUlbXwguvLuHf/t+/8a1v/Qv/8R//zqo1a2jv7pV08C2hFAp3UpLaFIo5s4W3EwHRGCuFPjCJJTSJO5buhBtKiCZZKYnI9zgTtFgTXDbGKdLFuaRLq+0Me1LSeDkn/474CfmcRc4S/Zkc/adfYtHKlaxa9TarVrzOkoVzeGLxZt7NaaRJM4yyZDsHLvfQbnTgdA0yenUHh1+6i5/sqKR8tJq2I8tY/ac5PHSymy57hHDci199kcrDS3niT1s5rHCjGzo4E9HPo9ytoH7Lgyz+MIMDrSYcsQgJ/wiakkW8/Mo+tucVcKVsE+/9+Af8+M0sjjcoGLb7cUdTH4ugC6JfsnshP/vFMlbU6RnyxYhETJg7TpD73l/53vIKqlVllG643oh+L1eaj5FzaDXPrCqgyhHBn4wQtlzm8oF3Wf7sOj5QR3HG5YLdz/myyR/JCHxlEJCJ/lfmUsgLEVHWXp2HfRXj/O1oD+vLdZwZ9HNOHbvFFiVfFeX0gI/9rXb2NljIHfRyRR+lxpS4KSY6wgqSf6DVzuZqQfLtZI0Eb7Hf/xtngYEg+QvPDLD8vFLSya//EoW3n0bmP+29BnPyo8LblTmDnK7ToffEpEJbQcAV7gTj3iTWUEoi6MfP5vPgI49IJF8QfWG/+e1vWbl6NSczsth5LIN3959h86EM9p3M5FRmNhlZ2Rw/k8Xek5nsOp7JnuOZHDiVyZmsLGnO+0cyWLHvDG9fa3vP8PbeDN49kMHRM1lkZmdz9qxsdxIGlZWVn/hRvYbo/+p+7nnmZRavXs2aNcLWsGbTPnZeaqde7yYQNOHoy6O4KJucnAxOn97H/m2vsObp7/H9rRWUCaJ/aA0bH36VV1u9iKJw6V9sEGXZB6y+awGrGkwM9RxIE/0Xz1BirSJjzk+Y+9pKlu89JX2fsjOPk71nLk/8fjlv7TzFqYIP2fqze3g0X0mvI/ZRXv61jgiiX7xnKXf/4RDZzhgOSflpkoSlnt68F/nOPUfJ7r1I7vrrJfqdXLy4gZ3r5vCLl7Zy5Gw2WeK7n72LD9+az0sPPc+8ehfG0I0pWL7WN/m1jICMwI1HQCb6Nx5T+Yj/IAKi8DY5OYXC5GdX2ZgUyV9bqiFvLMwFTewWW5TzqghZIwH2NdvY12ghd8BDrTlx06zaGKNYFeJYh4N3KvXsa3NwVhG8xX5/HOfzqqi0hg0VOp4/3sfyc6PM5uR/GmG/nvdE8e0lhV8qvH3rTB+n6zSMWvySNKaQ0LSG0w2wRLdaayhJnz3OrtP53Pfwox8j+t//wff53R9+zwMPPsADDz7IAw89yJ/uf4A/3nc/99x3H/d+iv35/vu574H7pTn33P8Av773AX41Y+L1H+9/QDrOX/7yILLdmRgsX770E79Es0T/E8W4nxjFdIyoawDVpWWsf/Vh5vz1CR6b9zILXlvAa3O+x/e2zBL9d3nv0Td5qzuAKzZD9JOjqKv2sPmHT/Jm9QT93ftniP5xik3nOXTv97j/V7/iV/fen/5ePfQAf3noT/zpD0tZcTiTk3mH2P6Lp3itzsqo/9OJdLoYdxl333OC8944LimFZpqUo4Xhglf5zx/u4WhHAZn/i+h70V95lx07XvuCHP028nPWsG3xz/jOz3/P/X95kIek++ABHrjvAf7y/Fu8VGPDFJKVeT751ZH/lhH4KiIgE/2v4lX5Bq1pVl3H6otKzbDmH+lmQ5mWQm3sNliUAnWEc+Mhdtab2ddg5tyQl3pz4qZZnSlOmSD57XaWFWs42uUkfyx0G3z/O94XNVFyR4PsuDrBvTtaeKdQRYUqfF3KOp+1ARAFuILkLzs7yLx97Zxv1aOx+zG5Q1KBbCiekqL67ugkovttjz3GqD1ERX07i15dwre//X8+shVr3qW1u59gXEhuThFOTElPAfpn5ghlnWtNyG4KRR57IEY4PsmoO0mZPk7xjJVOxBHpOuEbIXr+DbqXv/qufkmiP2XC0nuCY/fdxaN7rlKi8RGaiuDXV1H/wc/5xYeVMxH9lax76CVerHNij8x0Rw52MVy4hdfvWsKGdhuK/tnUnSxKbc2cffo3vHWynEv6SLqoWxQBxydQd2uZULcxUL77SxH9kt1vcPfv9nDcHMWWFKo6SaKGKtoyn+Pfn8ri0nARFzcsZf0Lm9k0FJYUzKan7ahKVrJl0+IvIPpdFBdvZu+BFTx8og+3CMRMTzM9HSNs02AY6mM4IAp+hRaQ/E9GQEbgq46ATPS/6lfoa74+kZM/bg2wJmeAxad72XZFT95okCJt7JZboTZK3mhAysc/2GTmwrCPGkNU6uoqmj3dDCtXhzjcamPTVQNHuxycHwtySRO95b5fi3fOsI/Nl3Xc834zW8p1FI7chMLbfjfvnFfwwqEOynuMjFt82HxhPKEY0bjQvBfKN5OYg5MSadf7hLJOBK3VTW1rJ0dPZ7B95x6OnDxD98AQbn9IIvoiJ1+YyO3Xe+OSGo/FF0aY1RfG5ovg8KcVeUShrzEwSaslQYk+LtllQ5wxXwp/Ii2P+DW//b5h7n1Zom/A0nWMQ7+5iyf21VCmdeN2djFYvJp1j/w3P9hcnib6x95g2a/+wI/eyOL0kB1z0Iyl4zAZG//G3c9mcMkcxKY8NJOjf55Kn4buQ39h3jsf8E7xEMP+AAn/IMpzi3lt3QkOXS6l9UsS/dLdT/HDHzzCfXtrKdN4cXqGUFZuYvui+/jZvi46zW20HFzC2kWv8rcCFa5UDI86m/x3H+TJ5174AqLfR213Fhf3LOPJp/eye8iNNRoiYCyh6uAm1i06yFFTAndCJvrfsBtIdvcORUAm+nfohfs6LFsonvRoPWwrVLDoRA/bq/TkDPko0UVvuRVrIgiCe7jVysFGMxdHvFRPRGm0JG6KNZjiVKiDEsn/sM7E4Q47BWNBSrSRW+77tXifHfSysVzDs0d7WFes5uKwX9K2/6zI/PW8f7Yn3fF2ZfYAJd0mDK6QpI8fiiWlxlamYJJBZxzR+VaQdlGMaA8lcATjOINxTC4fqgkToyoNeoMZszckdcYdciUR5o1NSXNEw6vZOa5gHG84jjiHeFrgCAtFnhStovh2Ik65Po54uqILpKSi3pSsKPJ1+In5hA9fkuhP+6TofcOWh3j2mfksWLyEN1avYsWa19j48t387KG3WXchh2PvL2X5z37OT+a/yaLX32Dp0pd55bXFvLTmA94pV6GNJIl8pLpzkaqoH8fYWbL3vcWyt17m5deXSHNeeuV1lpyspkzZ8g9E9J/lru8+wBNvLWLRW2/y5pJFLH7tVRZsOMSxETe2iB1z0z7OrH+SR595kSXLl/LG2lUsf/Fe5ix+6QuIfj9NE6OoG09xcu0iXlj8Km8sfZ03Xn+ZRcu3suZ4M72hSSJyV+hPfL/kP2UEvpoIyET/q3ldvvarEiS/U+1md9kYC4/1sP2yjnMjPknVRijb3Eor00bIH/ZyvN3GkWYzhcNe6gxRmi2Jm2INphiX1UHpfDvrTFLaTuFY4Jb6/Gn4nhv28l65hkUZA7x9fpSy8RA3svBWpOuIjrfrC5W8mzdITqOeCXcEkxStj2ENxLEGEuh8CZSuGBO+BO5wUiLn3khSkth0BBPYggkswYRUoGsPpxCKPFpfCqU7idqbkGQzg7Ek3khCUu+xBeLSOQy+OHpvjDFXjC5rlCv6CMXqMAWjfvK7LJyrHqG1fZTeXhUD/WrJBvs1CBsa0jI6ZkClsaDWWlBpzKg1ZvQGO0azC6PJyYTehtFgx27z4Hb5P7Jk8tNzrb/2N/lXzsEpUiEznu7D7D1QQdmgFeunBqVTJMNGXIOZZH+4ka3r1rJ+xyH2ZZ6nuuwge7YcJaP2Iie3rubd3z/CE3uOs2/bRrZtWMv6D09wqLSXXn+SuGhc5WikrqiEYzkDKCcnSU7aMXXlcenoZjavfZe1G7ew4ajI+bdjjlqwD9dQtfMU58b92GYLfD+B45Snj8HabLZvPU5e/k72vL+BjWs3sWl/DieadJiFxOz0JAlXD8PVRzmyZS3r1q5lw8FczmQeIuNSHkc7dKQmh+g8dpqiK310uewETC1Ub9zHhV4TmmCcuFeBtuUUJ7e+y6b177J28z52nWvgsj6IyM7/VOg+sVb5TxkBGYHbj4BM9G//NfhGrUDk5Aut8z69l50lShYd72FbuUYq9BSqNrfWIlzRRbg06udEm43jguQPeaQor4j03gxrNse4ogmS0WVnyxU9pzvtlIwHbrHfH8f5si5CkTLA9kotC070pdV1ZpphXU/E/tPm1EqFt+mOt29l9JFRr0XjDKNxRRkwh+g3hxi2hlA5Ikx4YzgCMamrrdUbwegOY/fHMPtjWPwxNO4Yg/Yow444I844Wm8CazCJiNq7gjHMnihWXwSbP4rFF8PojTLiiNBqCFOpDqaJvcJP/oyd7XNy/LKCDw6Vs+twOYdOXeVIRg1HM2s4llWbtuwaMgqayC3rIL+ik/zSdvJLWim80kVpXT/lNX2UVnRSXtlJQ+MgHZ1KOjtG6WhTYDE5cbv9eLwBgqEoiUSSKfmJwZ39uzfZQ8ehdWx+bBlv94Vwx2Xae2dfUHn1MgJfXwRkov/1vbZfKc8EwRcm8qI19pBUeLvwWDc7KjXUGCK33iYiXNWHuawNcaTJLJH84hEv7bb4TbM2a5waXZDMLhvvlmo42+OQiOdt8X8G8+qJCGXjAfbV6HnwQ1F4O36TCm9Fx9tBnt3XxqFaHW2GIBp3HHswSbc5gt6XwBlKMO6KUqsPUqsN0KD10aIT5qVJ46Hd4MfoiTDuCNNpDGJ2i3z7CCO2EM16PzUqL40aD63CdD5a9X4GrGFsoSSDjjiVuggF6qikZnReHeMj08S5oP27XdTGKZR09ONc0qctZ9BFZoeJjLYJMjsMZHUYOF2v5PjlAU5U9JJZNUBuzRCZZR1kF7eQW9xMXkE9uWerKSxo4PyFWorKmujoVmI2OohGE0xNTUkm7gv53x2GwGQvnUc2sm3OClb1y0T/Drt68nJlBL5RCMhE/xt1uW+fs1PT04TjSRTmAKuyB3jjdC/7qnVcVvlpMERuudVNhKkc93O0ycSZVjPlox5aTVE6bfGbZvW6EJmdNnbW6MntdVClDlA/Eb7lvl+Ld6nSy54qHfdub2JLuZZCReCGpuuI6L7oeLv63Ajz9rdxrs1Ah9bDiC2MVkgDRlM4wyk0vhS99jjtpjC95iCD5gDDlgDD1gAjwiwBlM6wtBlwR5KY/DG0rghtej8dEz76TH6GLOlxYqyYJ0zlikjSnIPOJJX6GAWavxN90Z8hVxUjWxX/mJ1VxcmZNXWcHHWc7PEIWcowWcoQ2cpw2kaDnJWeCgS4OBagRBWkQuWnuNdITnknx0+Xc/5SIzl5Vzlf3k5BzQDny9rIO3uVisudNDQP0j+owWp1374bUz7z9SEwHSXituMwWKUUG7mm4/pglGfJCMgI3HwEZKJ/8zH+xp9BkPxgPEWX1sPWiyO8frKHQzU6KpQeWozh22KVY16yOyycaTZxWemlzRih2xa/SRajzRgmv8fGiWYTud02KWLdbAjdFt9nMRd+76nSMu9oDxtK1OmOtzewGZYg+VLH2wIlIl0nr0VPn8GL2hHC6IthDycxh1KYginGvEkG7FEGrCFGbUHGhNlDjDtCaJwhdO4wItfeEUhIKTpCjnXIFpE2BUOWIMrZ8XaR/pOeo/dEsAYTOMKTNJoTFOtiFGjT/QLyVTHOSiQ/RpYqfl0mNghiE3BOE6dAFSGny8jxki5OXmgis7CJrIuNZOdWk32+jrzLXZyvGyT/Sg+5xW3kFbeQV1DHhYI6KspaaGkboq19mJ4eJUrlhJTn/43/4ZABkBGQEZARkBH4pxGQif4/DaF8gM9CQKQkCJIfiKcYMvk5Xq3m+f1tHKpSUz3modMUui3WoPFxsdfGqSYDVxRuuswR+uyxm2O2GN2WCKVDTjJbjVzosdKo8d0Wv6/Fu0Xv50itniWZA7yZO0LZWPCGRvJF4W1un5t1F5Wszhkks0GXJvjeqFR0K4pp9f4ko+4ExmAKlTfBqDPKmDOE2hlC6wqjc0eY8ESw+KI4gul8+1F7BJ07ij0QZ9gRQ+mMoBK5/s6wNEfMk+b4Y9hCCUyBJCOuJGW6GBdnSL6I5OeoBMG/PpI/+wRARP6zFAFOdZg5enmYg+ebOJBVxbGzVWRcqCezoIG9R4rZcaSY7SfL+eDMFT7MuMLOjCq2Hy9ly74LbPowj80f5rLjQAG7jxZx+HgxefnV1Nf3M6LQ43T6iMflxkSf9Rsjvy8jICMgIyAj8PkIyET/8/GRP71OBATJn5yaIpKYlIhZVtMEb57u5Z3cAVq0XvrModtivaYgFYN2cluNXOq1MmCLMmgXxZ03x/qtEVp1fk43TnCp10KL5vb5fi3mlYN2lucMsujMAAWDXhrMyRvWECtdeOuXdPJXZvdztlGHzhWWlG+Eqo6Ismu8cURDqwF7TJK6NPgTaDwx9KL41iuUeKJS8a3ZF8Xqj0na92P2MO3GMKOuOK6I0MpPoPPEJGI/O0cU3goVH7GR0PkTUjpQuTZCoToi9SjIGfaS2e/i9HWbmzP9bjL63ZzusnGkZpzd55rZcbiIfcdKyLzUIqXtZJW0c+JcE9vOXGXFvhKW7r70mbZsTxEr95ew7mgFG/YV8f6eAg4eKSLjbJVE+IWaTzQav847UZ4mIyAjICMgI/BNRkAm+t/kq3+TfJci+VNTxFKC5Efo0PlYljfE4/vbaVW70/nX1iDDt8F6DD7yO0zkd5jpt4QYdkQZcd486zYGKRuwkddqoEnlvi0+fxJnkeqyp0zJytxB9tUabhjBF6k6YsMgOt4uPTvIS4c7KO8yYPWEJfIuou5DtrC0wRMpOmMOQeqjWIQ6jiDzgRj+cJxAOI5IzREkX0ToBy0huiaCKOwRtO4YRp+Q4YxLGvnuYJxAJC412hLHEdH8UUeEFkOIMlWQAmWACzOW3WXm8OVBdl1o+Ydt94UW0tbKngut7C1oZeuREja8n8POfQXkFDWTU97B6Ywqsi42kdOsJlMRInP8yz81kJ4QDHrYda6VdVuyOFvSwt69hVwoaGBs3MDkpKzscpN+suTDygjICMgIfG0RkIn+1/bS3j7HRLqOaEqk90RR2MOSlOKm/AEOVyoZtfgZswVum9UOWynpMVE36mTUGUHpjN5Ua9N5OVGroW7EypDRc9v8nsV81OqjR+viif3tLD0/SulY4IYS/fx+N6vyFTyzt52iLjNaexCtM0zHhJ8hawiTiLh7Y6hcUXotESmFqdsUpMcUlPLzte4IvnCcIUHuDaKgNoTJE8HmE98lkZMfotMYotMQpMsYlGQ5DZ6IpMbTb0kXw5aN+yke81M46pekNM8Pe8hsm+DAhRZ2ivSZkxVfynaeqmDWdp+qYE9GJQeyrnD4bBWHTpRw7FQJp/OqOVvWRn51H9k1g5xp1pLZ5yRrNE3y/xGiL9UKjEU53eNg36Vu3tlwitPnGzmeeZnMnCraOkdv300tn1lGQEZARkBG4I5EQCb6d+Rl++ouOjU1hTeaRCdIviPMsD3M6rwB3js3QN2QGa3Df1vtYrueyn4LvQYf467ITTWFLUizyklWvYZ+vQu1zXdbfRfYK80ervQaeOVULzurDVI32E/Tvb+e97J7nKwtGOWNM72IVK12nU8qujX5E1KTKlMgwbArQZ8tJpH8PovQzxdkPciA+N8SZNQRxuqPM2IOoHKEJc18karTY43QaxFPA4IzFqDPFJBejzuj6LxxhhwxLqnDH1mhaIalCpOnDJM56OVEm4ljzfovbceb9czayRY9me16MmoVHM2r4UxmJbn5V8mp7Ca7TcfZASdZA04yRwJkjkWuq7j3o6JgZYRT3XZ2X+hg+8EiDmdWcfpcHbkXG+jsGSMSiX11fwDklckIyAjICMgIfKUQkIn+V+py3LmLEek6qclpPJEkWk9UIviC5IuI/t+OdbPxwiCjRhcTTt9ttcxGDVVDVsbsQdTuyE21IbOfxlEbxe16xsye2+r3LO5Kk5vcehWbChRkdDpuWDQ/XXg7ysqzA5ys1TBsDiAKZ0WuvCs6iehgqw+kJOlSIaHZYw4hUojEZkiYUM1R2oOSYo5okqVzhJjwxVB5ElKRdIsphNgYiDQkMV4o84g5CnsQnTcmFfYOONPKOkJdp2im+DZfI9R1rk9V5yPirYqTKyQ2+xycujLIibxaLlR2cam0lbzGcTKGfP8csf+09Y1FyBhwszOnmT2nqziWV0vGxUay8qpRjE4QCkXv3B8LeeUyAjICMgIyArcMAZno3zKov74nSpP8KXyRJGp3muQP2dPRfJGH/dThLjYWDmFyem+7nW5QU62woXWHb7oNGrw0DFuo6TOgtbhvu+8Cf6XRyYnLSj4sG0ek2VxP5P7aObOFt2vOK1ie1cepWo2UniRy5c2BBJZgEmd0UiL7PY4EfdaIRNYFqRcmNlzjUnpPCIMrhMkVlEx0wVX5kgw54wzYIxKhv3a8kNAU9R8GUawbTKD2JWm2xCnWRSUr1MY4d4NIvlDZyRxwc7Sin8M5tWRfaqG0fZzSq73kdxpvPMmfIf7ZQhVowM3u3Cb2nKwko7CZ41lVFJa0oFKZiMkFul/fH1XZMxkBGQEZgRuEgEz0bxCQ39TDzJL8QCyF0hFm0BZGkPxZoq92RXjmSBebCgexOD1YXbfXMhtU1IxY0blC6N3hm2qDBg+Nw2YaBgxMWF233XeBvcokotJKPigdI6/P9U8R/XThreh4O8TCw53ktxjQOMJSYa0znJSaYY2645J0pjOSbog15oqicYui2vRGS2wIRI69xRPC4QlidgWlzYBQ4VH7UyjdcSm9Sujo/31OGKMvii2QwBtLYfCnEF2HSwTJ10Yp0kYREpqCoF8blb+e19njMXLHwuwtbOdAdjXZ5V1c6jFQXNvP+eo+znab/+lzfN66xJOEzB4r+/Ka+GDXBc5d6eFUVhWVlR3otBap2/Q39bdH9ltGQEZARkBG4IsRkIn+F2Mkj/gcBJKT03ijKUnpRJD8WaIv0nZEV1JRXPnqqR62Fw6iN9txuDy31bIF0R+yoHUEmHCHb6opLV7aRi2UtmqYsDpvq9+zuOvNDi7UjbHp4ggZKtNtFQAAIABJREFUHf9c6k5+v0fqeDv/QDtVgzapyNYTSWENJhlzx+l3xOi2xRhxxzGHkpIkpiOckhpliWZZzkhS6rHgC8WYcAQZNAXoEL0VrDFJX98SSklPAsQmwRFOSuaKJPHFUnijkxgCSfocceqMUcr10Y+I/nlNFCkafiOI/rCfHfnN7M24wukrQ5zrtXCpTU3J5U7yukxkjwY/1lV3VmP/n/1/tjtvnjrOBXWUvB4zp0o6OXqyjHNXurlQ3EpHx6gsu/k5v03yRzICMgIyAjICIBN9+Vtw3QhEk1PYQ0lUrhgDtrBkgtxbAnHc4SS+aEr6fH/5GHsuDdLUr8fu9txWq+rVUzdkYtjgYcIjmivdPNM4AnSqHJytU6GcsGNxum+r7wJ7o91Fh8LIKye72VE1Qd11dsLN7nFJzbDezuqnst/GoCXMsDPGiDOOxpvAHBQdb5No/UlUvoSUhjPuS2EJT+KKpXP21d44A9YwIxaRmy+uQwxDIMG4R8wRls7rt0cm8cUmsYUnGfMk6XUk6LDGaTLHuGqIUq6LUqKNcEkT4Zw6KnW8/bwo+Zf5TBD1Uz0Odl3s4IOTFRy7PEhut5mCTj0XKru52KSkcNSLSBEq1MVvihXp4xTr41QYElzWhakYtlFQ3c+F0nbyCuq5XNWFSmO57vtXnigjICMgIyAj8PVHQCb6X/9rfMM9FOk6sdQUloBQU4kyaItIqTp6bwx7OIEtnMIYEJbA4ItT3mtm0/lBthQMMjjhZtzmR2W/PdYy5qCk20TVkI0RW4gxZ+SmmdIRoVPvI69Fz5UBE/0T7tvm9yzeYzY/IqXo7ex+Vp9XkNP7j6fv5PS6WVugZHn2ACfr9NLGbtwdl4i+SNVRe5MoPSnGPAmU7hgKZ5QhR5Q+W5RRd4yJQBJjIMm4K0qXMYDSHkbMV3mSjHsSKFwxRl0xSUVHKOmMeeJS8yt7eFIi+Vcn0uS+TBdFWKkuQpE2wnl1VOp4K6L51xtRlyLp6jine+wcKO3jg9OXOVrWQ2arnpwmFXnlXeSdryOvopcL9WMUNKlvmhU2qylsUVPcqqGsXUtFm4qyuiEKLzVz8VIDFVc66B/S3vD7Wz6gjICMgIyAjMDXBwGZ6H99ruUt8URo5ItGWLZgAoUjQr9E8oV6TUzKl3ZFU1I0ttcWo98aZtQeonfCw7aSUZ490sXRWj3VKp/U0KjNGOZWW4M2wNlOK6dbTFSOeug0R+i2xuixxW+KtZkiVIy4Od5goGjQQaMuQKvh1vv9SZyP1OlZdnaQtRfHKFYGaLB8fmfcRkuSmokYF4Z8rDmnYFlmH4er1JL+vTWUYMKXwBRISlF8QfCbTFGahd69kMA0BRi0BBgwB+izBKT+BXpPDLM3KtVImINJlO4EnZYoLcYwPaYA/ZYAg9YAAxYxJ0SvLYw7ms7zv6yPUK6LUDZjRaogF8YC5I4GyfknTMzPGw2SO+jiaOUA+7KrOXaxlewOI2frFOSVdFBc0kx1dTfVVTffaq52U3O1h9rqXupre2mo76e5aYi21mE6Okbo7R9HN2G7Jfe9fBIZARkBGQEZgTsTAZno35nX7basWkTy46lJ7KGEFMUXJF/YqCuKyKO2hlOSTrqI8KscQSZcf7f2MTs7i0e4Z1sj+xtNXBj1UaaNUKGL3nI7P+LjYLOFHdUTlI/5pRzvJkucZkvipli9McbhZgsHG01k9TopGg9KRFWknNwO/8U5i1Uh1hWpmHeki7UXlVzWRqg3JRCE/lpVHfG3eP+KLipF/1873ccLBzvIrtMwavIx4Y7gColOteLpTYIhe5RmQ5B+k5cRi5dRqxflR+ZDY/dL6joWTwS7P4ovkqDfHqPLFKTP5PvEeC9jVh9qewC9K4w7nKDDEqFcE6JME6JUHaRk3M/5Pis5HROcbdf/U5bTrie/Q8/J0k5O5NeSUdxOTquO0yUdnCtsoq62TyqAvS03n3zSG4PA9DTT0ylS8RDhoB+/z4vP58Pn8+MPx4glJ5mcnr4x57qRRxFrEuuOhQhHIoTjKVKSL+L9SVKJCJGgH58/SCA+SWrqGh+kuQniwRCRaJz45DWffeEaBV7TTCXDhMNhgtEEialpxBH+kaN84WmuHTA9yWQyRtQfJJz8hC/XjpNfywjICHwpBGSi/6VgkgcJBGLJKUT0dtAeoW+G5AuiL9J3/LEUKm8KnYjs+qJYfGGs15jJHaJL7WRX0Qh/3tHMW+dHOdLlktItRMrFrbRzqginB3zsbLSyvkLPmW4nZeowtabETbFqY4xyTZjDrTa2XzWyu9FK5pCfc+O31u+PYayKcrzXw6oiNXP2tvPqmX5yelxS1P5aol9jiJHZZWdZ7gh/+bCFZae6KOuYQKF3YnYFcPkjuAJRrN4oY0JtSTS9svhRW7ySaaxehGmtXvR2H3Z3EE8gjN0XQeMUG8IwCmsQpcWPypIeOztH/K+3+bB5ArgDQmIzRK3WT/m4n7IxH8UjLnIu93HmfAOn82qvzwShP19H1oV6ci42kHexgfyL9ZzMusyBoyUcO1lJYXkH4yoTAX+YZDIl/xjcyQhMR5mKKxi8sIz35v+JB375c+6++9f88teP8NA7ZzndY2QiPvXV83A6DtPj9J1awvot23mneJix8MymZErHWPlWdi/8M79/eAHPlE5I6W4fOTEdhFQtRYvfYPvBMgqN8Y8++uIXU0xPhXG3bWTj+vd4df9VKq2Rm0v0p7QYWs5w9KGXWd9gYjQg33NffJ3kETICn42ATPQ/Gxv5k2sQCMUnMfnjUr61IPnXEv1RZxR3JIUnOoVTqKoE4zgCMdzBtImobTiexBOK06fzcOCKiuU5g8w91sucE/28cU7J67fYXs1T8GLmEHOP9/HSmUFeyR7mrXwF71wc453CG29rLip5I2eYeSf6eOJIL8+eGmBh1jCLc0Z4LU9xy/0XeAsM5p3s5+HdbTyyq5UnD3XzcsYgq84rWV84zqrzozxzvJfFZ/rZclHB6VotDQoHWkdIur62QFzqXNtrjUgF2SKiL2oyJPlMV1rRyOgOY/ZGsPmiuH1h9DY/I9a0hKbIv7cFk1JXW407im5mjsmbnuMIRHEEYxj9MYYdURoMYakoVWyailQh8pUhsnrtZHSYyWg3/cOW3WEiv8tEYY+RomYlF4qbKS5voeBiA5cvd9DRoUAxosdsdUvdaKemvoIE8Jp7VH75RQgkifsUTFS+wWsvv8biLQfZl3+JsuJcCk6vZ+Obz/DSvnxO9zkIf9GhbunnU0zGHISGtrNx2zY2nr1Ktd6LP5WOtuO/QsW2lax4fjUrChqpMwTxxyf/vsLpKEwN0LrnEOdK2ml2Jf7+2Re9mvQz6avi4tur2bjnPGe6jZgjqZtM9MfR1uxnx48eY8mVCQZ9MtH/osskfy4j8HkIyET/89CRP5Me24pHwYLAjYiCSmua5Atyr/bEmPDFpVSecGJS6owbjk9J0X3RPMsbTuAKJSQFHm80iTBnKMGoNcDlfiuHr6rZVqxkX6WKvZUqPihTsvWSgk2FCjYXKXnv0ihbipW8XzrOjrJxdlWoJNtZoeKD8nE+KEu/v6VkDGFizuai2Tlj0pid5el5O8tVfFguzpGe837pGFuLxXgFmwsVbCgY4b1CBTuKlewsTduHJUo+KFGyo2SUHeK4BcOSbS4YZvPFEbZdUrC9eBQxbnZOeryYo+T9olHJH+GTGL+lcIT1F4ZZnT/MO+dHeK9AvKfg/WIlH8ysTfi6Vfgj1jZj4j2xbuHD7mswmPVH+LKlSClJZgofBA7iPYGRwOyjOeIcM7ZVzCkZY1ORkg2Fo2y4qEivK3eQzReG2V06xp7SMekaHK3VcXXIzog5KF1vvS+RLrT2JyWFnRFXHGMwiSc2iTs6iSWUxBxMSBtD8b3ReWKSvr5GFGHbgow4IpI+vpDHDMSnEKo6orGWaLAlCrh1Yo4vgdqbQOFO0G1PS2he1qeLcIVOfr5aSGj+czr5QrrykjZGybCD4uZRLl3porR+gKKyNvr71fh9IeLxpKxV/7X5HQwQMFRRv/5H/OqlXWy9rEQVTjCZDBB1dtKdtZDX1h9kU/EY5lSYlH+IwavZ5J06xMEDBzh4LJPjRV102sP4k1NMxe14tA00njvMscP7OXDgGMcu1EjqSJ6pKSanowSNzXSWZ5B5cD8HDh3mQGYl5SMWJkJpsnwttFOBMdTdlzl18gqtHRe4mJ1HYf0AXaYJbIO5FG3+E/fNmc+Tq49w+Eo/3U4/qWAXrRnLePvBB7n/Dy+x8MBFyvRqmvMvcaW0gpKqUkrzjnOkuYLcFZs5lVdPjT3B9GSEyeAAA1VZ5J06yIEjpzmRWcCVshMcL+uh0+AjlHATNFTTnvMyC3/9CE++sJF1ufVUqTxEpiZJOZqoLq3iYmEpDXXnyD5ynrIxJzrTAMqW81w8dYADB4Sd4ERpB81aD/6ok4i+gpwz5ZQU51F4/hjHDhzi4JFsRDNDtXkARdNxjr31DHP+42fc+8Ym1gnMDWYC1l4Gyk9w/Ig45mEO51RS1DWBKSGwvmmJRNdeIvm1jMAdiYBM9O/Iy3ZrFj05NY0g8FpvTErX6bcKdZ0IKndspuup0EQXkfxJ/LG0iddC41xElEQ6j8mfkNR5RPGuMGsohT2SkgihIxhH5wgzZPAxoPfSr3HSNmqjfsRO87iLVpWbVrWHJpWXZrWPDq2XTq1X+r9NI/730av3IV63qNy0qVySideNKi+t0pj0HDFPjOvU+ujR++jSemgdd9GhcdGpcdGkclOjdFOjcNEw6qJx1EW9wkXdqJMmpZN2pZ2aPiM1/SbqhqzSGusUTq6OuKgdcUpzxLw6hYvaURct4x6aleIzB3Uj9vT4EYc0tmZEHDd9niali+Zxt+RLn96f9kfllvxpV7tpU7tp0Qgfhf8+unVp69D56NL56BV/a9w0jNhpHLLSrHRIc5vVXlq1PslfMUeMFb536X2SXn271kuzyiNZi/hfLczL1WEnVYN2mpVuenRelPaIpJBjDqXTskZdcUkjX+URKjkJVN4ken+6CFfo3puCKUnfXrwW11rljjNoCSG6BA8YfIy5Ymi8SQyBFLNjxByh0iT+FucZcSXotc/IZ05EEQS/cqaeYZbkfxmJzM8akzkWIWNEpE6FKRxyUtCgoOBKt0T2C+qGKK/uRauz3pqbTD7LLUTAh09fxpUVP+C3r+1me3EnvRM2jG4/3liMqP4S5/IryasbR+dXY2vbwtZlT/H8c0/x5NwneOqZOTw4fxWra9SMeDz4tVdoyniT159/mL8+8zRPznmUv85/g5d3X6LCGiQSUzKQ9y7vvzKHJ56Yw3PPPs6jTyxg/v4KLihcBD/BTSdNRVQceJG7vjuXJRvn8/zcxSzbl8WpK4WU73yZJS89w/x5T/LUs/OZ+/Yu3i3qxWi9RM6ap5j705/ykx8+xIOvbmFvfwW7H36EhX99jsdfeY2XFz3D46f2svY3f2XF1nNka/0k/GMYqtazY/lc/jbvKZ58fj7PPz+XJU/8J9/92yH2NSrRm5vpL1zD6lef4rl5c3n6yad4auE7vH64hnZPhED/Rt6eP5/7Hn6O11a/wFOPLmVTTQflBR9y4t1nef6ZOTz93FzmPvEgD/1tI2tzO+g2DeOuW8Q9P32GOQvm8dKb85j39BM8/dhD/HHxKbJqznMp8x1WPfBrfvWv/8WP73+cx/eWcLGjlpGaHWxY8BcemfsMTz79KI89t5gF23M4qw0SSU3dvJqBW/gNlU8lI3AzEJCJ/s1A9WtwTKGuI9J1NJ6YFMUX6RnDtggT3jjhxBTe+BTj3iQ99jhd1ig91jB91rBUnDvijEkNkoQEp9odwRFOSMdyR6cY9STpdyQ+NqfbHKJd50PvCEppIaP2CFpvXOqsOu5N0G6NU2eIUqsPUacPUj8RpMEQotsWRXRQFVFgjSsiRZBnFVwaRb69IULtRGhmfHpOn01otSelsSpnCDFeRJOHXAkaTXFqpfMEaRDnmAjSagwxZIvg9AYZt3jQiDkBoROflAqPG00xavRh6nQhGifS1mIKS91gjf4kWpGS4o5KGyJBbgecScSc+okw9TPjGw0hOswRiQCLhlIaTxSdN4ZNEN9gii57WsVGzGmYCNFkCEn+C8UgnSeK2R1iQCfWFpaaVWl96Tn1pii1M3PEOYSiTa89KhVNi4j5uCuO3pdEyFaOe9PdZUXzqXpDWDpHs5hjCjPsiqEPJNH5kpJEpiDmtsgkY94kLZY4TaaYlFYj1iVMnGfYGZcaZI1YQ/TovWjtAUS33FF3UtLAbzSJVBwxNiSp87RbIpK0piWYot8Rp2YiyhV92iSSr013vc1Xxa67E23meIxTIwEOtxvYfbmX081jZJa0klfeTmGbiqJBO7kFjdQ39mOxur4Gd7HswscRSBL3DKC79DTP/uF+7pn3Ni/uzuBAST1VSgsmpw9/JEE8FcQ/UU3jjt9z/7pMjncZMAV0mLqPcPKVH/KLnVeoGG2hL/8dNj//BPfvb6TOGsRurqBmzyKWPfciz5WpcFqzOTVvEUuWnWDfkImgs4eBzOf425JdbLw4guoTmWCC6F/Z/xjf/86P+J+Fe1mf30BDxzkqjr/L4ntWsbrJyFjAgaPvKGfee5k/PHGMfHsMpy2f/BXvsHxRBpl2H6lkBfnP/4ZHfvogv3t5D9uqaunWZHL8wTmsEkRfrcM1lsOph+7i6fcLyB60Y3f3MX5lJSvu/hbfe/YAB+vr6arexeElT3L/sW5abCHclkpq9r3FW4+9wcstdiY617Hm+V/xvd88xZ/X53Cmvg+lsZgLyxez6tXtvNdoxJMI4NMc5Mj8eSxZeoyD3b246xZy/4/v4Y/Lz3Cgw4jFO4qtcQWv/WgByzPaqHEqPpG6EyeqyqPo4Et878ljZKjd6O2ttJ19m41rljC3SIc7luITcH780st/yQh8gxGQif43+OJ/nuuB2CTaGZLfY40wYBVEOoE/NoU+kKLPHmXYFkJlD6J1fsLcYSmdR+Q0BxOTuCIpSVu93x5l1BFC4wiimZmjsvoYmnDSq3VIyiriHEZfAp0/SZstQbMxTLsxQI/JT7/579ZnDjBkC0upI0LPXxBksfHosMQkwt1pFCouaUlHIevYP2Oic6+QgfRE0x1c1b4kLeaYRDi7hKyj+e9zBk0+BoxuRkwerN4QRm9UmivSSQRRbTUG01KQ5gCDwoSEpEVIQwYluVFB9EWXWFG30ONI0myK0mYM0TsjNynGz8pODoqmUe50rYNIf5kQGDsS1BvDCF/EumbHz/4/YPKhtfmxuUOSVKWIiHfa4jSbwpKKjTRH4GT5u43Yw9ImxeBPYgum0PtTtFsTaVlLc1Ba/5A1wEdmCTDmijARSPdHcEUmpUZWnbY0Zr0zPojxw7PzbEGUrggOf0TahAjFnDFXnEZzjE5TSMJn0Bpk2BpkaMaGrSFpUymabA05/zfRL9FGyR2PkjV+/UT/9EiAVadKuPepBfz3D+7iuz/8EW+u2cLxyz3k9VrIquihqLwds8VNKnVNjvPn3SjyZ3cQAtNMp8IkgwoGynZwZP1TvPjI3fzurh9w10/u5u7Hl7L4TAOVehdhvx5TxyWqxywY/B68tk76SzZx4MUf8KP3KyhrPkPR++/wylN7OKAL4UpMMpny4lJW01SVx5EuAwFXAWdfnMPfnnyTF05epbhXj8Fjw+oO4AsnSH5KRP/K/hf4+Y+XsKzRwKDLj6PvGNlH3uCPm2sZ8MeklJnJmIKRop188NBzLGt3otHn/m+i//TveHbRFtZc0eKNOInFSsh+7Ok00R/sRFe9hef/Yzkf1KoZCqWYnAzgN1ylYcP3+NUrhzlScoKiI5t567E9HLVEsc/4Z+s+zbk98/nJwW6GGlaz6vl5PPzqMQ4pvYSiMZIxLarGTnraVaj8fhI+kcazhR1PzmHRW4fY2yWI/mL++NNVrMzvoyOUJJWyEjJnc/CXj7L8SDWlxuH/RfRjuguU7Z/H9376Gi+drCSnX4vSYsPrdUuKbyJ15xNw3kHfS3mpMgI3FwGZ6N9cfO+oowsZNZGuIzraioi6UNQRJF+YSLkQJMwaFBHnuNRkSu0IonOmJTSNgmx6QpLajjMUIxBPEUlOIrrniiityhNjzBmWNgV6ZxCDK4jO7kNldqM0uhBdZEVHXUHYRUOlHkdc0lXvtgTpM/sZNPsZtohCTj+jtgBjjtBM1DuJKZBA60tKUWSx1u4Zwj5kDjBsCaCwiaZMQcYdISa8MYl828OiaVOKQWecbkuYXnNQIuuCFCssAUkFZszsQWX2oHcEcAQTuCNJacMiegR0mUNp8j17DqEPLwiuPYTaFZHSlIQvpkBKimJ322PSUw+xCRDnGLEGpFoFsS7JF3dE6iLsmElfEZsWsZkSTzvERkXywxpAaQsybg+gsvnR2nyYXUFcovA5kmLUk6DHGqXXEkqfY9YXgZc9iHiCMeFNbyZEWo1GYCbSZGxRSav+o3UJvMR5HEHUzjDmQFx6uiDwMgSFhGqcXqG6ZBFkPYBCWpe4JqLDbRCtK/1dEE8abP4YIqd/0BGn2xqWiL0oxhVYiTWJc4h1iScT1mD6SYnYEF29JppfoomSq0qT/Mzx68/L/+ByP3OWrObf/+u/+da3/kWyX99zH8veP8qpsm4KSloZV5skCcI76saVF/vlEZieYno6RsStxTjWSV9rDXXlF7iUsYU9a5/mueeXsmRvOSUaFc6ew5z5YAnLl7zMwtdeY/Grc3n50e/y3S0VlFzZzfH1a3j8uRyKI1OEJTnLSZJRDz6PFYMvQjJhRHP1MJnbXuKVhXN4/PHneO7FNbx9vJoypRPfJ5hpOnXnTX72q92cMIawJINYWz7k0Ipf853fPsYzCxaw4MUXePHFp3n6L/dw790P8ZdLWobHs/8X0c+b81feXHuaI4og09MBplPl5Pz1GYnoZ3XXM3LpbX70b+9zqNuCNiUWkiTu6keT8Xv+8OZxDufu4Mz7z/Db//kDf56/gHkviPPOZ96T9/Lgw/fyneXltF5dwevzVzJvbQVVoSmYnoJJO8a2LAp2L2XlkkW8uORNFr/9GE/9+l7mvjlL9F/hdz/fyqZSJSPi3FMOIo7zHP/1w7x9+Colhk8S/SSTYQ367mxObFjI6y/8lSfmzuXpV95lxeFS8lR+OXXny98B8shvIAIy0f8GXvRPczlN8qdwhVOoPXEGBMmcIfmCPIv3ZnOqdd44ek8EQe5Ngtx7Q5JcoisYJRCNE4gl8UTEpiAhSXKK9BORAjThCUvjxRyjKyDJLeptXoyCGAZiEnEXpF0Q/V5HHKkmQBRvCjI5S1bF5sIdxuhL1wkY/fG0aos3icIZl/T9h20zRHpmjiCrE94I1kBMqhcw+ISSS1wi4SJNRET5RwRJF+NtATT2ADq7H5PDj8UdTDd28sZmUomS9NuiDFlDKGxBSRpSEFa12Hi4xVMPsZFI1yWIJw2iA+yYJynhOWwXDcTEedKEWJojcJTmpLXo9d70ukR32UFHVOrem95AiDkhtM4wBmdQigpaPSEMAlO/aFY2KZF2oWMvZCjFmtLrShNvg+R/XNqAiAJqsWkTTzNEIe2weNJiD81sIsTTlpCkgCOeYNiCcSm1acKXROtNYAymULjijNgjki+zZF3MmfBEJIUdqze9xjF7SMJbbBBElH7EEZY2A+kNQQitUNnxRLDMYCawEuu5qo9QpU/3WCjSRDk3Q/KlaP54/B/ueiu63eaq42wtaOCBuQs+IvmC7P/bd77D7+57mOcWvsHixUvZtu19du/exd69e2S7wzHIz8/7+E/ddICQtY+uk8coHjSjDwo1lylJIz7mUqDr2MGOuX/luZc3sqq4jKYP5vL6qhWs3LKTnUdPcOjQe3zwyg/54fuiyHUPJ9ev4cnncymOTs8Q/RghSz+K3houKZyE/GpGOmqoKc2mIGcvB3asZ+PS53h+3jrWZzbT8gk1GUH0yw++zU9/e4LzrhjOqRC21l0cWXc/331qGRt2fMCHu3aya9cOdmx5j83v7WBHlx2j/uynEP1nWb05j0xtDKYDcC3R76lHceltfv6v77Gvw4RaerQQI2rvZPjg3fxuyTEO531IxvaF3PfTZ3lh+0627hTn3cnO7RvZvH0bb2X2oGxaw+t/28CLm+poSwmen2LaW0PlgbWse+st3ty2k11HznA8Zy3vPPIEi988OBPRf5Xf/mI7W8vHUYoHZ19I9OMkAjqMyqtUXsmjNGsfR3atZd2Khbzwxkqe2d/OUChB5BMbp49ffPkvGYFvLgIy0f/mXvuPPBckPzk5hTeaQuEQkWdB8tNEX0T1BXkU5F40xRJFtvZQElFI6w7F8IRjeMNxfMKiSYLxlHQckccuUn/iqSmpo6ktlMAZiuMJxXAFIhKBNjoDEvG3BuIYA3Gp067GHUtH6L0JqehX645IZFAQQoM3KhF2QfIt/jiCsKtcETQukVKTkCLHkkyjJz1HkFsxx+CNYfbHJMUf8Vrk84v3hR+ioFTtjqY3Lt4IkrSjO4jFFcAuNjCBKGZfTIrUCx/EJkRsekTu/YQnbVJKj+gd4I9JKUtinMjLFybUZ0T0XCgUaT1iLVGMnqjUa0CaN0PyxdMMccxx6WmAeEqRRO0WijXpOaI3gWSCGLtDOLwhrL6YtHaxfpGKJHLotZ64FLU3+qJSqpHZJ9YflZ6WiHWJ6zJsj0jKNuIcE6KOQNqExdKpSdJ4ga/YFKU3BjpPHKUzJvktvgOiC67eG5N8MYl0JrE2b9p/qy+9ARy3hRiwpQt5Ra2B2CToxQZrxg9pXf6YtEmxSPn/6cZZDYYIVbowlZogRUo/eSM+sof9nB2ZtQBnFQFyvqTlKgLkKwMUjAfZfaGGh5/528eI/v9897vcd//9zJv3PAsWzJfta4TBpk2cYmwrAAAgAElEQVTvffQbJ72YcuBSnCP/8R/z/7P3F+5xnef2P/yHvL/Tc9rTtCmkbdJvIW0dJ2mSBpomhTTNadgBO2ZmBtmyGGyL0ZJliyWLmZmZR8w4I5Y/73U/o3Fk2Q42bRw/c13rmtHMhmevPWOvfe91r+fv5yMIKO2hX1loFrmxMM5UVwA+773KB+9t40M3Vy4+9TNetksiqmWUieleesr8CN71c35xNo7oHH+ibfaz8Z9nsakbpXd2gbnpJuqv2+BychdvRjbQ3xHOFdcr+ISXUz5hZG62i77io5x56Q0+OhiEn+HWPPvbhf4sEzVeXLmwmaf2RpPZO8nY/DzzJgNdFemkXY4muX+a0d7bPfpBf/sEoV9VQkfaad576C32h5eRO2hieqab3ko/At55gF++44JrlBeRl46x9c+nsK4fwTC9wPz8KKNtORRlXMWtpI/+okNsv0Xoz7HUYoPVW5t4e3sgXh0TLC2MMtnlj/c7b7Jl6+cR+g6cfeRPbIhrp2LUxGRbMjnxlzgSUU3T+AzTJgOdWdY47X+DR14LInZkmhEt9G/9vuu/NAPLDGihf59/FUTkLyyL/Mr+aYp6pinumVZ2jqqBaXM++rhEHy6oav/U3BLTC7LODaRhVy4QTHOLSuTL3QCplEukYveEeZ3x2QWm5haRxlzZz/zcApNTM/Sr6r5JCezGQSNmmGgdFjE4qyrBQ8Y5xuXiYcYc1dk/OUPX2AztQyZVQZdKfeuQySyoxyWTfRZZZ8KyjmlW5bCLCG0bNNImdwOGzJV3w4iI/zn6JuYYMc2puxCT0/OMGacZGJmie9hsL+pQ1iQjcsEhgl9mgB2cmjdf1MzMq33JzLBiUekZNdE+ZO5XkMZYqfBLtV7ShiRWVCJHZR/jpnkGJ2fpm5jBMCITRxnV8bQPS3OtrGOu7g8Z55mYWWBqdkFxMDw5Tc+IVMulsj+leFDNviMz6jhkbHInRdaZnFlQY+yfmFWcyfgbB0w0DJhoHFxu4hWr1NQ8o6YFJqfN+xk1zSHrdI/N0jwkdwdM1A9ITv60OjfClxy/XBROqf2Yz43cLZG7C3JHRGxWDYMmGgZn1Gy50qfQP2kel8zoKevJLLdyJ0Iu0kp6TKS3T5HUOkli6yTxTWPmxtj8dvxyWvC/Ba3457QSkPspyGslIK+Vy3mtXCloI6LEgFtQAq+98T4PPPAADzzwXR588Pu88db7XI9LZnr6VtF1n/+z8A09/FmmB4up932RP76+jXdtQ7lcUE9Tbwe9Hdnk+H/Alr+t54PD7rjGB+D+zC94xSqMoKJ66mpiSfFez7Y//JCf7AvhalkWxdeOYv3BK7xon0RiQzv1Zd4EHFrH+6/tY2dOJ8PtbriuW8+H21ywzq7H0N1Ea6EV5/5vI3vORHCt99Y8+9uF/g0Wh1PJ9T/IO0/vYltkCXktTTSV+hJydivvvXAa+6Ypuro+n9D3bzEw0hJC0D8f4dXD7jinllNWFUOK51u89cP/4gevOuGSnkJhnDWO6/7CH23jialuo6kxiVTfnRzc9AZ/iWilJefA7UK/1ZHzH2zm7W3uuJTV0d2WQ27gB2z543P8+SN7zqbn0pe6gTW/+qSKfg1taY5Y//JZ3r5cSGr7AD0VvoQ6vcOj7zjiUtBItaGBhhQ7LhzfwJqNUaSNzTCuhf439HerD+vLMqCF/pdl8B5ff2nphhLw1QMzyhNf2DOtJieSKquI+knJ0J9YoGV8gdph8bTPUztkjlGU9B1JUpGZccWaI1Vl09ySylOXht2G0QWqhszriH1FrCwyaVJr3yRVnWM09I7TO2JkbFKEuIkqsQp1T6nm0zzDJBXd5ibTwXEThqEJKjtHaJaZUkdNDE5IZVzWEX+9kXzDpFqvuteoKuYTss2+cRq7ZUbWcfpHjYxOmCdlqu41UdQ1RY6k6hgmqekzqgmdBkenECtRU8+IEvojE9JQOk3jgJGybiMlXVNqP0Vd4sU3qhlhe0Ymaeo2zwIrNp8xmSV2TKww5nVkP3mdkxR3iSXGSP/oNGK5qe0cRRqRe0amGB430T82rUR4ZY+JAsMkcvxl3VM0DZqYMM7QOTRJQ/cojT3jdA8bGZ+apmtEZos13Tx+OZaKHrHzmBgcMyG9EGUdozT2TaiLEOFMPqvoMVHWY27yLeg0ryNcDo5P09A7QZlhjKY+mfV2Wr3XunxuhAMZV2GXmbPuUfPn5V0TlBjGaJGJtMamFeSCQvYjx5/fOUlRp/jxTQxPzKi7JtJ3kN4yRlrzGCnNYyQ3jZHUNEZ87SAReS34XM3E63IKnoHJqyDv3R2yjsA7KAWf4BT8QlIJvJrG1fBMgq+mYHXGkw/fP8j7H+7i2ElbKitrmZmZ0Vn59/i/Y59t+De4MT/O7EgOGe4fsvPV3/LEr37Kw4/8jEceeYSfv7SJd1ziiajtYqCvkNrLr/LGY4/w6M9+xiNP/ZUX123k7N4n+e0jf+ddt2QiixMpvLyBzS8/wq9+8TMefvgJHnv7JLvDq2mfmWd+vpvmhBM4bHyKZ3/9Ux555Oc8/PAzPLXbl4v5BgaUN/7jkd9J6N+QJtn2ZHI8XufNJx/hN7/4KQ//+hmeWHeaPXEt9M4sMD/4OYV+6xQLxg5GC49j9d5anv3tT/nZb5/l8Zff4tD6h/npugvYZzbTOVxKQ8IRjvztER77lRzfr/j1nzfx1qV0iiZMTFYcXSX0F7kxXUWJ70Z2/u3/8aOf/Zyf/+Jpnth8mC0fPMerf32Tl9fbkpW4gV9/ktDv7KCv3Bv/13/Aww//hIf3+HApK4vWPCec1z/G73/xML945Kc8/Ls/8cwWZ84UDzIqzcJa6H/8ZdKvNAMrGNBCfwUZ99NLS+OtNH+Kt10q+SLyxS6iZrc1Lqq4x9qhGeoHTTQPGWmSyrvyWZuUxUQqztKgKhaYsZkFelVM4zwqa31QqsDmSr00m1Z3jytx39I3oSwv7WJ7GZ1RTb753dMUdk4pMSzpOqVd4xR3jqukHUnWUVVxmYV1yKQsOBUDM2q80hBb0jWhUmxKlpeXRBsR/1Ldbx02mi0yYzNI5GdelwjPSUoVzOvJ8mVd4zT2TtAxMEnnsIm+8WlVVZeZWyXCUq3TLcst70s1+07SMDjNwNSssq0YVCTmLCW90qhrVMdSKut0S2KQGeU9U8pq0zMhlWyjquhL03Nlv3kdaQiu6JbxmZeX9St6pQ/CSEvvuIoflbsKYoMpFGtV95RqIpZ9yDrqWLonlPiXSaokwUg47powZ99L061cSJV1m1N8RKCbxzip9tM7OYthVHgz9z/UDM5S0mNep1yalXvMHMj+ynsnVZW/d3yWxr5J2gYm1J0V9V3qnlbjqugx70eWL+uSC4pJZROSOz6V/SaS26ZuQXzLFBENk/hXjuJd0IN3fvdtULPgFvTgW3gXFPXgX9RDcEkP14oMXEmuxNsvnmtRWYRF55CZXUFNTTM1NY20tBowmabvp5+9PtYbi9xYnGS8q4q64kyy05NJSRGkklZQQ4VBUlzmWJgbx9RfTnl2GhkpKaRmF5JXXk1LQwG5GUWUtQ/ROz7MRG81tYVppKclk5KaTVZ5s/r3ck5SYG7MMzPSTHt1LvlqP6mkpOaRWy9JPrO3pe7cmO6jv72W7DwDPXOLzCrhusjizAgT3WWUZ6eSkZpMSnou2eUt1I/MML90gxtzPfTU1VNb2UnX7DxLSwN0l5RR39RNl2kRbszDUj/dxaXUNfXQNTnIRGcOqeftuBR0jZC4BJJToom5aoPruz/i8ROhBFYOYlqYZHqkieaiNLLSUkhJSSe9sJryzjGmZEKwiUZqyxupaBxiVLItZdKqJSOTPdXUFaeTmiLHm01WVSM11YWUFpdRWN7M0GAVOTnNNPVPMSXHeGOWxdkeDLlF1LYP0j89zexEF90V6WSkpZBa3UHb8CjT4wY6q7LJTUshTc5ZZgG51QbaJLlHeNDfbs2AZuCODGihf0davvlviu1GBH3toFk0FyzbdcR+M2haVDOTVg+YqO6fUskoEqEpFWKxshiGpmgfMaqZbmVCLZk5d3BasthnqRqQKvMUksjTOjhB2+CESq6p6RiipnOU9mER0fNIvGPjyJzKwpe8+gKDCNVxKiRhp8cMlYAzID7vOQZMkik/T8PwHHndJnIMkxR0jqtEHrWOXEj0jKtUl9oBk+on6BVP/bjcgZglv9tEVodUls0RmhKHKSk+tbKOYZim3nEl8lW853JTqGTbWyI0pQJtSfGRBJwaiRYdkZQgyaE3Z8xLgo9EW0oFWwS0CGM5BvPyk0i0ZfvYLIMS7Tk1r1JvyvtnyF9eRwSxLG9Jv1FpNr0TdA1OKLtOu8wwOzpH+cCMyp6XOFA1Lss+VNPyJI1D03SMz6kLL8m7l6ZbSQrK7zJfGMm41JjUcUijs3m2WjmWYdOiyu43R5VOm9dZPhZpilZpQX0TKiZVmqL7x0zqO9EmNh9JMOo1r1Mu+1heXo5DNS73TymBI+dEjju5w3QT11tNhDabCGiYxqt+RsG7YQYLfBpmEEgW/qcl70jjbUjDBEG5rfhFFRBwLQP/kFSir+fT0tLzzf9x6yPUDHwSA4sjTHRlkHJuJyelqdfqLOfPHefUsZ18tGkT+69XUtw/rXPpP4lD/Zlm4B5iQAv9e+hk/auGKiJ/dnFJCWCp4ucvV/PFvjM1u6RiJ+uHZlQVv1MScgTDUu2eVBGako8uDbiSrmOaX2JidolmJainVaXaMCzLT9ExOKEiIBs7h2jsGqFjSKIazQ2gkiojgrWwR2IazQLSLCTNEZoSOylVb2m8lUZbmdRKUn8KemdVtKXk1VuEp0RuymtJgBEvumF8RnnPxUokliHJ1hcLSXWPOSVHCU+JhOwdp7l3jNaeUbqGp5CmYJlMq2Z4Tt0xkJhKyXq3LG8R3pKWIzGVakySSjNlvmgRLst6xdYi8ZESt2mGpOzIsUjzsCTyKEE9vUjp4Nzy8U8qIWxZXp7FbtPWP0GnJP8MTig7kJkzufsilqUpc5znclqQJAZJVKXcKZE4TLmQkFlmu6bME1CVLq8jYzFDEoYkPlMu2uROiTTeyvwCi2p226K+GUp6jNRIStBNLHM8JN8Jo7IdyUWI3HGoHZqjrE8iWc3JQubUH1l+wjzXwvK5lJ4AaYCW75xF6Me1mbjWZMK3YRrPZZEvYt8i8uV5tdC/m9j3b5rhcv0UftmteITl4RmSwZXEUrwDk8jOqWKgf/Rf9TPS29EM3JsM3JhldrIZQ6YNbkc3sv3Dd1m37kM+2HaCPYH5ZKumXz391L15cvWoNQO3M6CF/u2cfOPfkducY7OLlEk1eVnoi3VHLDfjM1LRnUciGAcmZxicnGFocoYB8atPmFTSjpo9cn5pOStebDvmqrE0kUqDqawzMDGtknVau4dp7R2la9SkBHHz8IxK05EZb2uGZqgZEFuQJOeYVGa7ZKorUSxCesLclCupMNIDIJGQMua6QWkSNq8jy4pYFZuOJOqIkJZ0GWk4FUtRo8zE2ycZ/ubl22Q9WV5Ecf84Hb2jDIwbVcqMNAHLjLEyc69EW6p1hk0qBrJ5SMY1RfuwUYnifuOC2o803EokptydqB6YpmXYpNA2JI3C5mZhJaSXG18tqT9yESIZ9nVD0+r4ZTtSIZfjkQmm5CKpu3+M3qFxZMxid2lSnM1Srxpjzak+sp4cuzwLxyKk+6bmMajUIzmeBcWz9FFIgo8a7/I6Mi5pbu6fmlN9GjJTrtxtUfMLDEiiz4xaRy4epElYxidJRl1j0lNgpH1gnKquMXom59SMx3LnRBKAzGlE5uU7JApVzv2EObVJLqRK+qbVrMUi9BPaTYQ0mfCpN4v8zyb071zV92+cIVBEfn4Hzv6puF3NJjCjnsDEMsIic+jtG/7G/7b1AWoGNAOaAc2AZmAlA1ror2TjPnl9J6Ev1h0R+zK5lcxmK5YcSbwZNs4zNTuPaW6BGTUB1qLysEoiS1WfifrBaSUsZ+aXMM4vMmqaV+ky48YZ+oYnGRoz0jsu4n6a0l6jakyVSrlENIpYlosKlR2vknZmlQ1GZtIVkS5RkZJxLxaVqr4pVdmXarhYeWQdEb+WCvmQssPM0TIi4zJ7w6WfQKruMnFV5/icigiVhmB1MTJmZGhUJnYyC3LJqq/rnVBCW4SyVOllHZmlV60zZe5HGDTNK6Ev/QdiTRELjERNin1HxizWH4Ek4FisMCLqlU9+wITMgCszCsvYZZIriZ5U+xmfVevLOiOT0/QNTdDaO6buCoinXo5fLr4k3lKq9cKBRHfKRY00RMsFmlixJAa1qt9Icc+Ums1Ytt+/vI5EawoGRNibFpAZeGVbYkGS5Ju8TiM1AzPqOzCqPltQCUg3j2V6QcWndg0bqewcJbdtVJ1PiWSVccvYRPTLBZ+MSd6Tydck41/Og1wI5HSZSDOYSDGYiG83caXRhHedCY+6Ly/0A+om8ckzYOUYzoVrufhnN+OfVo+3XyJFBXWMj0/dJ79wfZiaAc2AZkAzoBkwM6CF/n34TRDrztziEtWDM4jAl6q+PAvEO10vlVyZuEniJyfnVUSiYWyOluXm2drBaZWRXtZrUs81g9O0iPBejoWUBBexnkgDrqTAiLAv6JpSfvdsw6TZ994zRZVENw5Oq4bcxiGpuk+rLH3pDajoM6r1JOGloHNCzXZb2TtFgzT4SlV+WJJ+zNXw5mETdQNGJaCl4VP88aqRVWar7ZfkGqOqmovdRvoM2vrGaOkZpbF3jPplH7nFGy/2HJlBVyxAqmF4xJyxL39L5bxxcEpZWUTkW9YRq468L8u0qax/c+Vc/pa7FTIjsPQtVPZOqtlkZYwi9uWuhFTAJV9fLhZk+Zb+ceo6h1XfQEXXmGqcLZEGXWmG7ZuiXo5FrSO5/Oaqu3jyhTvJxy/rNSprU2HXlLIrVfYJN9PmOQkky390hsZhaYKeVndTZJ4EmRk4T50fOU9GNSNynZyPYbmTMqvWlZmR5U5Keec4he2j5LSNk9U+SZZhirwuI2V9JtXwLOvIhUP98Ky6QyQNzdIfUNA7TfayyE81yGRY5kq+d920EvkedTPKtrOyor/SvmOx7tzJp+/fNIt/zQRuqU1YuUTjEpKDb04b7nGVuAWkkJBczNDQOAsLMkGSfmgGNAOaAc2AZuD+YUAL/fvnXN9ypCL2pcpaNWiO1bQIfXmWyn5Zn8RsSuLODFX9M0jGvog5mSW3dAVE7Mv7ZX1GJCGnuneKMiUGx8g3TJBjmCK7Y1I1wsqzCH2BNNNK02pxl1wIiKg3x1cWdoqwN38mnwtE6Bd2TqhGWhHw5T3mCrdUuUU0CyzJNiqFZ1noq2VXNJI29I1T3zlMrWGI6s4RqrrHqFJNvB+LdqnQC0Twq1lfl/3pMjOv9AGsFPgWoS/NrQL5XM1822/23Iu/X5aRfgKB9CLI2C2QcVdJD0C/zLI7RVXXKJXtQ5S2DVHSMWo+pu5JROhboJJ5eqfUhYI6fuG7RxKLzMJeBP5qSH+CxGnKxZNAvPeS2CMXXyLwLcjtlIsxo4IIfrkAkAsBuRMjyUMFHeNkNQ+T2TpGphL5RjINZmQZjOR2GVXPQVGvCUlSyuueJqvTRLrBXMVPFatOm4noFksl3yLy5fljoS9i3yL4LT59i9D3XW7I9VueITeweVZNnuWW0oCdXxr2fql4pTfikVSDx7UcImNy6ewaZGFBpuDUD82AZkAzoBnQDNxfDGihf3+d75tHK/GaMmutxboh/nyxVgjktaB+JaQKvAypCFvQNDyjqukl7cNkVneTWNZBXGUP8XVDxDWMEFs/TGzd0B1xXZYR1N+K+PohEu6AxPohFBqGSFqF5IYhBCkNQ6Q2WjBMetMwGY0DZNd2k1PRRm5VB7kNveQ2D5HdPExW8xCZTUNkLSN7xWvLe7LMSmTKOiuQseK15X15784YJkPEsgUtw2Q29JNRZSC1pJmM2h41nsw2s5hOb58kTdD2MVLbJrkVU6S03R0SYymfqzjL9imSl5Gy4lleq79l0qrmcRIaR0lsHCW5aYSUun6SKjpJKDeQUj9ISvP48raMahZbmck2YQXi24zEt5lugTTcxraaCGs2cbnBhI9YdWqn8aqzYAZvacBdARH3fo0ziPc+QPz38rpuCt+acXyrx/GvGSeodgyfzGacgrOw90nCK6kG94Qq3EMyiY4vpLG5++Z3Xr/QDGgGNAOaAc3A/caAFvr32xm/w/HOL95QE11NygRZy5DJsj4LZNKsvpEpcksaCYvNJyAyD7/kKvxy2/DKasEto5lLy7iY3syFFZC/FTKaubgMy7Ky3mq4ZzSzEh4ZzVjgmdHManhlNuOT1Uxgeh0h8UWERuYQmlhKaG4jVwvbVfxiQE4LvlnNn4zsZnw/BX7ZzQiUL/xuzznNN2d5DchtQRCU10pwahWB4Vl4B6cSnFXP5bw2Lhd2EVjcj09hL14FPXjm9eCRa4Z7bg8Cz4JePIsG8Cy+M7xKBvBeAa+iPvM6BbLNXrwL+vAp7MO/uJ/A0gGCSgcJKOrBN7cD76xm/LJaCMpp5mpyBcHRefjHFhJa2M7Vom5CyvoJLh9U6/kV9+Nb1KfgU9SHGf34lw3hXz6s4Fc2hFfZMJ5lIzchf3uXj5hRNoJX6RCeRYN4FpvhXTKIrBdYMUxQ5TDBVcP4FXThldmCZ3oTPplNBGQ14uqXyIXAVHwSK/CIKeGSZxwxsfm0tffd4duu39IMaAY0A5oBzcD9w4AW+vfPub7rkUp1/8ugr3+Ea+GZhMXkcTUqj+CoPC5H5hIYnkNAWDb+/wbIfm5DeDaXw7O5EplNWHQ2YbF5hMoYo3O5EpVLUEQOgeEr1pPXnwJZ/svickSO2rfs/0pkLiGR2QSFZeB7JRWPy8m4el3HzjEcqzPBHD7sy65dbmzb5sqWLS5s3vwx9h7z45DNNQ7bh3HA9hoHbEM5YB/GQYdwDjmEq/ePOoRxzDGcI3bX2Hvc9+b6W7e6sn37Rfbu8eDYMT9Onw7CyioYa5sQ7FwicPaO44JPAl4BCQSHZagx+oek4RWUgotbDHb2oZw5E8ThQ77s3HmJbVtd2brFhS2bLXDliM1VTjhHcNwxHBnHEYFTJEedojjmFMExxzBOOkcoHLO/xt4jMj45Tle2br2gxrdvnyfHjgdwxioYq7PB2DiE4ugezQXfONz8E/ALScPDPwFXzxgu+sRxJSyTwoI6hofGWVzUEYF3/dHrDzQDmgHNgGbgvmBAC/374jR/dQfZ1TPE9ZRSbL0TsUtr41y6gdNpBk6mCDo4sQLyt/l98+enUgzcglQDp1fhTKqBM2kGrO6GdANW6QbOpncqWKd3YpPeiX1WJy7prdj4pmHlGs250CLss7qwzerGNrMTGwsyOrFZicxO9bkscwuyOrHN6sRuGbL9j9GFQ9atcMzqwjG7+xY453RzQarx+T34FXbhl1iOw6UYHAIzcMtqwzWnC+fsThwzDNintGGb2IJ1XBNWsQ2cia3nTMytsI6owDaiFJuIMs6Hl5ohryPNsI0swzaqDLvocuyiyrCNruB8XKOCTVwjNvGN2CU04ZjcgnNqGy5p7VzKbMcrpxP/nFa8r6Ti4huPd1IVgaVS/e/Fs6AH95xOLmV24JrejnNKKw6JzTgkNGGf0KSeHeIbsY+txSW2EpfYClxiy3GOsaAC55vvV3AxzowL18txja/BJblZwTW5hQspLVxKa8NDxpRtwDvbQEB+J8FFnequ0Xmna3j4XCcusZDMrEqKSxroHxhlcsKoPflf3U9eb1kzoBnQDGgG7iEGtNC/h07W122oo6OTZOVU4eyfwrHQMg5k9LMrY5Dt6YNsSzc/y2sLdqQPsiNj6CZ2Zgwh2GVB5hC7V2FP5hB7sobZewfsyxrGgv3ZwwgOZA9zKHuYE3kjnI4oZ59dBDsdr3MooY0juSMczllG7oj6W96z4GjuCEfzRjm2CsfzRjmeb8aJ/FEsOJk/ihljnMq/AwrGOV34MawKxzlfPI5j6RjuRf24Xsnk1KU4ToeVYVs0wvmSCQXr4gksOF88gcLyZzYlE1hgmzeIXW4ftqtgl9eHwH4ZDvn9CByLhnCqmLoJ54opBC4WVE5xqdqorDVeaQ24esbiGlmEe0EPHjVGLlUZubgMWe6igomL1SYu1ZjhVmPCrdqIW9UkbqVDuJUMmlE8iLsFJUN4LMNT7DoCsfZUTdycGEul60jj7bJPX7z64tMPbprBr6QP18hCzjle5YJ7FOUVzQwOjDE+puMzv27/RujxaAY0A5oBzcB/lgEt9P+z/N+Texebz/z8AtXVbQRcy+KYTwb7UrvZmjrAxpRBPhKkDrJxFTalDrI5begWbEkbYqsF6UNsW4Xt6UMoZAyzYxV2ZgxzE5nD7FrGnvQBDia2s9s2nM1nr7EtoIgD2SPsyxph7zL2ZY+wfxVkmQM5oxxchUM5oxzKNeNw7igWHMkdRSFvjKOrcCxvjGP54wrH88ex4EzhOLZ5AzjHVXHKMYwTQXmcTuvkTNE4p4smbuJM0QQCKwuKJ7AqnuDsCpwrnkChZBLrFThfOslK2JRNIrBdAbvyKeyX4VA+hQXOZRNczOrgQkgWNm7X1euLFRO4VBpxXgWXKiMuVSYF12oTFlyoNnGx5mPcchEgFwK107ivguTof1ryjkrgqRrHNqqco45hnL8YiYdvPO0d/ffk70gPWjOgGdAMaAY0A181A1rof9UMfwO3v7S0xODQODHxBZwLzGRPRA1b0wbZkGKGEvrLYn+l4Behb4FF8N8i9EXwrxL6IvzvJvRF+N8m9DOG2J3YyR6vdN7f7cHmS+nsTe1lT9aIwkqhL2J/peC3CH0R+ysF/0qhL4L/TkL/yJ2E/rLYt4h8eT6TP8L5pGbOX4xin304J+KbEPF/agVE8N8m9EXwrxD5Fu1wztUAACAASURBVMF/J6Evov9OQn+l2F8p9FcKfqeCAS5cr+SSXxKO1ytxLR5WAt9plcgX0f9Zhb6IfhH7qtq/LPRXi32L0F8t9i1Z+l7103jVm3BMbeWw63V2HvbC6mI0Edfz6e0f+Qb+yvQhaQY0A5oBzYBm4MszoIX+l+fwvtvC3PwCqRmVOHglcCC4iJ3pA6qK/7UQ+ml97A6rZvt+Tz6yj2V7RD17M4e/FkL/hAj91DZO+aax+6AXp643cCpv8BaRL4L/PyX0HcuncEmowdEngXO+ybhXjuMqVp9Ko8IXrej/q4S+Z9U4u+0j2WcdgpVnArv3XaK6pg2Taea++w3qA9YMaAY0A5oBzcBnYUAL/c/Ckl7mJgMm0ywN9QY8veM4EVzArvg2VaW3iHzLs8W+s7KiL1aeO1X0pap/s7L/JSv6e6Lq2e0Yxbq97mwPqWR3av9NkS9V/U+t6C/bd26r6It9Z9nCc1tFXyw8n6GifyZngHNhZZxyjWG/RyqnMns5WTDGycJxBUtVf6XQv6Wy/xVX9O1Sm7HzT8XBPxXXzHazyK8w4iRYFvsrK/srK/pi4bmbdec2oX8H+465on+7fUcq+gLPmilOXyvigH04x93iOR+UjY1jKAODYzpd5+avU7/QDGgGNAOaAc3ArQxooX8rH/qvT2BAZhft7RkmOjafM57J7I2qZ2tK303LjkXky/NnFfpi4fmsQn97xjCClV79m9adjGF2xbez3T2Njw54s9EtnV0JnezOHGb3sm1npdAXwb/auiOe/ZX2nZVefSXyVwn9WwT/KqEvnn2LT18sO6cKxrGOr+eMVxKHXWM5kdTGyfyRmyJfxP6XEfrnSiYRWLz6K6078nq1T1+sOzftO6UTOBQN4xpRhENAKg5RZVwoH1NNu44Wob9C7Fsq+2ah/7GFZ6XQF5/+Sq/+LdadOwh98exb7DuWmXEtz+7VkyqNaPvpYI55JnPUPZGTjhHEJxZhNOpq/if8ZPVHmgHNgGZAM3CfM6CF/n3+Bfg8hz8yOkl+UQMOXvEcCK1gW0KnEvTrl735dxP6K6v6qyv6dxL6q336Fo/+nYS+xae/K7WfXYFFbLa6xvvHgtmVYGB3+uDXROiPYpXRjZVvGsdcYzgUVKjSeE4UjCO4U0V/dVVfNeV+SkPu5xH60phrEfoOxaM4pzTiGpiGc0QRzhLzWWlERL4FK6v6FqEvzx+L/Y8r+iL47yT0b2nKXdWMezeh71FrwiWvl4MeKew4GcTJyzkcuRiHjf1VOjsHWJhf+DxfYb2sZkAzoBnQDGgG7isGtNC/r073Fz9YlbJT2453cDoH3ZPZldzNppRB1icPIkLfAovYv9mQuyqBxyL05XllQ+5N684dGnJXJu+sruhbhP6e681st49h86kQNl0uYZdF5K+q6K+s6n9aRf+O9p27pe/kjd3VvnMqd4hz14o5aBPKIa8MTmX3K4F/N6G/2qe/On3H0ogrzyuTd1YK/U9qyLU05SqhXzqOY043lwJTsPFNwim1mQtVHwv8f5XQt9h3blb2a6dvS9+xVPSlIdfSlHupfJSzERWs2+7C2ZA8jvmmc9btOrHxBV/8y6zX1AxoBjQDmgHNwH3CgBb698mJ/rKH2WnoJyo6lzOXEtif2MHm5H42iMj/mgj9/Z4pbDoRwAanBPZkDKpsfmXb+Q8Lfcnzl0nEzl2IMdtOYus5VTD2tRH6djnd2FzLw8b+Gq5JDbiWjipPvkXgW56/bEX/iwp9m6RG9rvEcsg+DNukRnZbXcXXL4GBgbEv+5XW62sGNAOaAc2AZuAbz4AW+t/4U/zlDlAy86UBNyevhotXMjl0pZgdaSLyB8wif5XYt1T0b/r0V1X0Ldn6d6ro36zqf0JD7m0V/ZRedoeUsemwP5sd49gR3XgzT19y9S0effHpW7z6n6khd1Wm/k2P/h18+nfL0z+RN8bZjG4cgrM4Yh/GiYgqTuYMqkx9SzV/pXVnpYVntXXnZlX/ExpyP29F3754BJeUJtyC0rAPycU1rxfn8kkcVlh27iT0b2/IvT1Pf7V157MLfXNDrlT0XQv7OeKZxrYTl7GLrWKPdShObjEUFTeoeRy+3Ddbr60Z0AxoBjQDmoFvPgNa6H/zz/GXOsKFxUVq6g0EReZgfa2Qg0kGtqYuV/ItIn9FVf/fKfR3pg2w+3oL+x2j2XYujJ3BpexN779d6C9X9W8T+tKQu9yUa5k8SzXjrmjKtTTkfl6hL424pzN6OBdRxlnHcE4H53MmvVs15Upz7lcl9FeK/bs15Ip1x658EueMNi6G53MxOB233E5cy8ZwrJhSQl/E/krBryr6lsbcFZn6H3v0zWJ/dUPubQLfkqdf+wkTZ0ljbvUUxy/nss8hkqMXrnPcK5nT9tfIzK5CekX0QzOgGdAMaAY0A5qBT2dAC/1P5+i+XUJ8+YODY8TEF3IxNI+zCY0czh1hu0yOdb2TD2MMCutjDKyPNWNDrAELPoo1oHDdwEfXDWxcgU3XDWyO67wFW+I62RJnYEv8x9ia0MUOabTNGLop4C2WnH1JBg5fKeTwuSscCSrgcHInB7OH2Zc1zN6sYWXh2Z3cw87ETnYmdbErqYvdSV3sWYW9yV3sW4H9yV2Y0c3+5FtxILmbAyndHFzGobRejmYPcTxvlOP5Y5xYxum8Yc4nNGAfkMY5tzicsrqwLRrFStJ1CgRjHM8a4GhGH0czejm2AsczejmR2cfJVTiV2ceprI9xOqsPwRlBdv9tsMrpR3C+eEzNiiviXmBfPoljfh8Xo0vxCMnAPb4K35pJLlZNLSftTN3ahFthxEUgzbfLDbjO5RM4FI9gXzDwMfIHsM3uwTqtA5v0DuwyOrDPNOCQZYZjlgGBQ6YBu8wO7LO6cCkcwLV4SOFS+RietUa8pQE3q4MDjlEctAvF2jeFM06hJKSWMjikLTv37T9I+sA1A5oBzYBm4HMzoIX+56bs/llhYsJIYUEt/gFJuESVYp3UwtGENnZHN7MpsJgN/kV8FFDMxoBiPgq8HRsDi1kJWceCzYHFbA4sYcsKbL1cwpbLxWy+LMsVKcjnO67VsCe6md0xzWrfsv99sS0cCy1T3vcjtqGciazmREIrh+NaOBDbwv7YFvZGNLAzpILtQcVsDy5hR3ApO6+UsmsVdl8pZc9dsPdKKathXraEPcEl7A0p43B0A8fiWzkW18axuFaOx7VyLrEZ57BCLvkm4hhWgHNaG7apBqySOjiV2M7JhDYOh1dx4Fo5B66WcSi0jMNh5WaElnNkGUfDyvk0HAsr51h4hcLxiAqOy+sw+buco6FlWCU0Y51q4HxqB9apHdikduAcXY5bYBre13LwL+jCvaAPx6xutczZpDbOJrUrnEtuV8vbpXVin26GQ0YntsktnL1ex5nISs5EVWIVXcmZyDKOB+dzyDuNY37pnPDP4FRgJqcuZ3F6GWfkOTCTEwEZnLicjXVEKbaxldher8YhsUHl91/K7uKUTwqnL0Rx2jkcB/cY4pIkSnP6/vnx6SPVDGgGNAOaAc3Av4ABLfT/BSR+Uzch1dPQiEzcL0VjfTaYI4e82bPzEtu2uLLjuD+7z4Wwzy6MAw7h6nmPbRh7bEPvAvnsduy1DcOC/fbhy9sKZad1iMKWve5s+MiB9R/Y8eH7tnzwni3vvXOejZudOHzUB3vbqxw54MXuHRfZtsWFzRsd+Wi9PRs+NGPbQW92nw9hr801DjqEccgxnAP2Yey3uxXy3p1w0D4MBYcwtb5sY79dKHttrrLnfAg7jvioscjY3l9nw7p3rBWOHvfF0SkUe5sQxdve3ZfYvtWVzRudzONb78C2Ax7sPRvEAdtrHHII45hzBEccIzjsEM6RZRx1DOez4JhTOILjzhEKxxzDOWR7jf1nL7Npq4vib73wt85G4cKFSLx84nC6FM05txiOOoax5aAnb71zjlf+fPQmXnvlBG+/bsX7757nw/dskW1s+MCOTVuc2XXEh8P2Yci+TjpHcMolEivvROxD83COKFBwCs/HMSwfJ0F4PheiCrkUU8TF6EKcrmZjfSlS4dzFSA6e8GPTBge2bHTi4EEPTp/256JHDOnZVSwuLSH9IvqhGdAMaAY0A5oBzcBnZ0AL/c/O1X235OjoJKmpJVwJTsXDLxGXgDQcruZjE1muqrlWSa2cTmnnREo7RxPbOJDQxr74VvbGt7InrpXdy5DXe+PabsG+eFm2jf3xbRyIb+NgfBuHEts5ktTOsaR2jie1czq5HavEFqwTmrCJrcUmtFjt3zEgDSf3WC5eisTbJxYvj1g8AlK4eDUb5/BCHKIqsI+rxya+ifPJbZxL68AqtYMzqR2cSungRHKH2r7s4yaSze/LZzeR0sHJFPM6su4ZqcindXIuzYBNugH7zE4c0ztwjG/AIaoSh1CZcCoDR+9EXN2icHePwtMrlgse17kQlIHL1Twcw4pxiK7EObkFp/R2HDMN2Gd1YpfZiU1ml8L5jC5WwyajC4FtZhe2YgPK6sIuq0vZXxyyunDM6cIppwvX3G4u5XfjUdCDV0EPPvldeCbX43m9As/IQtyD07noFoN/YDyBgfH4+MfjHpCIW0gGl8JyuRhTysWEOi4mN+OS3IxzUgtOMtaUVhySl5HSimNqG86Znbjm9ShczO/lUkEvbkX9eJQO4VU2rOBdNoxP+TC+5cP4VQ4TUDlCcPUoITUjXBNU9BOU00xgShV+0fl4BCTj4hquuEtPK6W1rYeJSdN999vTB6wZ0AxoBjQDmoF/BQNa6P8rWPyGbmN2do6e7kFqa9vJyK4iIrGUoIQy/BMr8IwtwzW8GKfwEhyiy7GNruR0eBmnY2o4HVfPyfgGjl+v50hsHUdi6ji6Csdi6jgeW8eJ2DpOxtVjldDAucRGrGKqORNexvmoCpzjqnAJL+FSeAleMWX4x5dxJamcsKRSEtPKKCyso7a+nZLiehJSywhPKiUkuYLLSZX4xpbjFlHKxehyXOOqcIqrwiaqArukRuxSmrFNasI6sZGz8Q1YLUNer8S5hAasExqQiEeHlCYckhqxja3GTsYWU8ml65VciijBM7wYv9gygpMquJZURnRiCTm51VRWNlNR2UJyahkRSWVcTSwjML4M35hSPCJLcYsqxS2uigvxVThdr8QxvgbX9BZc0lpUnr1DchOr4ZjShGNqs4KzZN5ntOCW2YZ7ViuXUhu4lFiDV3It/ik1+MVVEBBXwbWUSqIyqonPqSY1t4qc3Epqalqoq2ujtKyejKwyrqeWEJ1aRmhKOUEJ5fjGlOGbUIlPUg0eidW4p9TjldWKV04bntnm/blltrIaMg6PrFY8ZdnsVnxz2/HP78Avp1VtxzulhsC0OgKTq/GPLedKQiWhqZVEplUQk1auzmt2diW1tW0MDY4xNzf/Df116cPSDGgGNAOaAc3AV8+AFvpfPcf39B7ELjEzM0dvzzD1DZ2UV7VSUt5MQWE9WVmVJCUVExVXQNj1Qq5E5eEXmY93VCFe0UV4RBdxMerOuBRVhMAtqgj36GJ8oovwjSnCLyKPgPAcQmILiIwvJD6+kLTUMvLyaigub1L7r6nroKOjn/HxKRYXl9Rzc3M3VTXtN8eXn1dLakop1+OL1HbC4gu5HJFLQEwRAbEl+MWW4HO9BM+YYjwE0asQU6w+84opwketU0RAdCGBUXlcic4jNKaAyNh8UpJLyMqoIL+gjtLKFqrqOmho6GR4aFxFQAp3nYYBaus7Ka9uo7isibz8WnVM166lYe0QyL7jruw55srhc744BcTjH51HUEIplxPL7oykMi4nlREkFw8p5YSlVRCRVk5ESglRScXEp5WSnF6q7sbIOSopaaCqppWGpg7aO3ro7xtELuIWFhaYmjLS2ztAU0uXumgqK28iI72UwIBY9h2wYf9RJ/YedebwWW/svWIJji8mWMaWUEqgIP5WyPuX5YJwGSGJpVwVxBdzJSqXsOv5xCQWEZdYRHJSCTlZVRSXNlJR3YqcVzmPgwNjamz39A9HD14zoBnQDGgGNANfAwa00P8anIR7eQgT40Y62vtobuxSKC5qIDe7mpycGrIK6siSC4Kihk9EdmEDOdnVar2S4gZqa9pvbm9kZOILV3Wnp2fp6RlS22psMFBT3UZ+fq3aT25eDTnFDWR/GgrrycmvMa+TXU1VRcvNsbU0dTM7+/krzktLS0xNTREZeZ116zbz+No/8tyzr7B54yG8PIPJyCigrLyB8pqWT0VVTQs1NU3U1jTR0txBV2cvvT0DDAwMMzlpZGnp8/naFxcX6ejowNvbh0d/9QSPrXmetY+9wLN/eJWtm4+RnVlBbkEtecUN5JU03oL8kkZWQy5q5PsgvAv/ch7kuyLnRc6PfmgGNAOaAc2AZkAz8NUxoIX+V8ftfbFlqfj/O/BFyPx3jEv28XkfMzMz1NXV8uSTj/Ptb/83//Vf/z+efvopYmNjMRqN/3I+P8/4ZP+hoaE8+uiv1bh+8pOH+N73HlCvn3nmKebn5/+l4/s8Y9PLagY0A5oBzYBmQDPw+RjQQv/z8aWX1gx8KQbm5uYoLS3lnXfe5sEHv6cE9Ouv/5P4+HjGxsaQirrlMTs7S1dXF4mJiXh6erBlyyZeeOE5Xnzxj2r9kydP4ujoqODk5ITA3d2d8PBwUlNTbyItLY2cnGwqKiro6elB7ijc7ZGQkMBbb73Jd77zP2psr732GmvW/O6m0Be7j35oBjQDmgHNgGZAM3BvMKCF/r1xnvQovyEM1NTUcOrUSX784x/y3//9X7z++v8RHh7G6OjozSOUqnlDQwNBQZc5duwojo4O+Pt74Wp3hkM7NrF58ya279jFaWtrzp89xckjRzl82gn3wCD8AgMJDAwkKChIITg4GIG/vz8XLrhy/vx5/Pz81AXEyosK2bmMbe/evfz0pz/hgQf+V11Q7Nmzhz/84Rkt9G+eHf1CM6AZ0AxoBjQD9w4DWujfO+dKj/QeZ2BoaAgvL0+eeOJxJfKffPIJgoODGBjoV0cmlXaTyURmZibu7m6cPn2KkydPEBYaTFasD6E+Ljg5XsDNN5jLl325aOeMk401Nrb2nDkXQEJxJbl52cRHhxLo642Huw++QeFEJyRzPSFBXTicPXuWDz54n4KCArUv2bFU6YeHh7G2tmbt2sf47ne/w9q1azhx4jhWVlY8//xzWujf4989PXzNgGZAM6AZuD8Z0EL//jzv+qj/jQyIj1+q58nJScoW89///S1+9rOfYGdnR3t7uxqJLCPefRHge/bsZv/+fcTExNDb08VgVw0FYfZYHd3Duu2nOWvjT0xSBJ4nrHG1deJiQBAejldIKywkPz+LtIRIwoID8HLzxsszhJSyRpp7B5WYr62tVbaflJQUZRWS/Y6Pj6v+ABH53/rWf/GrX/2SjRs/wtfXh/PnrXn22T9oof9v/L7oXWkGNAOaAc2AZuBfxYAW+v8qJvV2NAN3YUAq9RMTE2za9JHyvv/oRz/k7bffxmAw3PTkS1Vd/PN//vPLyqpTWVnJ8NAgQ30GOvOvEhR8Ff+r/vjZWbH9iR1459VTVFZESV4++cWl1NbmEGezk2M2HrhHZlFYWUZpXhSeH/ydc5eTSanvY2BggOLiYn7/+9+TkZHB9PS0aq5taKjnqad+z//+73dU4+2rr/4dHx9v/P39OHr0iLoDIQ3D0oyrPfp3Ocn6bc2AZkAzoBnQDHwNGdBC/2t4UvSQvlkMSKXe3t6exx77Hd/61v+nKuQ5OTnKOmNJ7WlububYsWMcOnSQrKws+vr6GDJU05TiylsfnuGcmx8+brbYnTjBXqcEStp66OqVKM02Ggpjue64na0u0cTm19Js6KLT0EpLdQkF+YXUtBjo6h+iqamJ0NBrbN68mbq6OtWUW19fr8T897//gBrbX/7yMtbW5wgI8FdCf+/ePaoZ9wc/+D7vvPOWFvrfrK+mPhrNgGZAM6AZ+IYzoIX+N/wE68P7zzIgSTqSmiM+d2lwFV++NNdKhd+SfiPJOiEhIcouI/YeybEfGRlhuK+drpo0/H2vEhoVR0JiIsmpmWRUttM9MMTQ8AgjwwYacq5xedcbfOQaTVRGHoUZMURfvYyrfzIFzT1qWbl7EBUVxY4d25VNR7Yv+/XwcOc3v3lUiXyp2MuFhq+PD4GBAUrsv/feOh555GEeeeRn7Nmz6+YdiP8sq3rvmgHNgGZAM6AZ0Ax8Fga00P8sLOllNANfgAGJ0qyoKOfDDz9AKuYPP/xTDh48oNJtLJsTwR8TE82RI0eU6O7s7FQiX4T4yMgQQ0N99LTWUVdTR31LB4b+oRWfi9Dvob0qi1RPO1yDo4mKTyQp9hqhV0PwCsun2tBPd/8ACQnxnD59WqG/v5/JyUmuXbvGX//6F9UY/JOf/Jhdu3bi7uZG0OXLyp9vZ2er7j5873vfVZn/Fy9e0ELfcuL0s2ZAM6AZ0AxoBu4BBrTQvwdOkh7ivclAZ6eBS5cuIkJZPO5vvfUWklMvFwBi2ZHnvLw8la5z5MhhVcmXZB6zyBeh/9kwPNhLf2cDFUWFFBYUUVLZQGNHLwNyV2BkRF1YWFmdURcZYtURn7005W7YsF5V8n/wgwd57bV/qPhNSQEK8PfH2dlJNQ7/6Ec/UH0Fb775OgUF+TfvQtybZ0SPWjOgGdAMaAY0A/cXA1ro31/nWx/tv4kBseWEhFzht799VIl8ycyX/HpJuBGRLyk83d3d7NixQ9llZBItibi8G24V/cOMjKxY9i4XBLItuXAQq5BEdYqFSPYtY5M8fZkI63//99uq2VbiPCW3XyBV/Z07t6uLALlA+dWvfoFU9/VDM6AZ0AxoBjQDmoF7iwEt9O+t86VHe48wIFn469d/qKrhIqZlkiyppovAF8gEWRJdee7cOWWr6e400NVmoLevi67uHjo7DHR1dNDZJ158EfYrq/vy9wC93T309vUzeMtnHy8nHvxr166yb99erl69qrYhjcGS6PPXv/5Zje03v/k1+/btUwL/yhWZWMuPA/v3K3EvIl/6CmSMsi390AxoBjQDmgHNgGbg3mJAC/1763zp0X7NGZBquSTmHD58iJ///BHE+vLmm28gFXuj0ahGL758scFIVn5k5DWqcmJJD3Ll3MET2B/bx6mzdrh6ehEcHYVfehOdfYPKgmMW+wMMdNdRGmKD9VEbXC4nkdPSRXdPLz2GDrp7++kfHFbCXC423n//PSXeW1tb1QWGbMPBwUFl5T/44Pf4+99fwdPTk6tXQ9QdiDNnTquIz+9853/UnQhp3i0qKtJpO1/z750enmZAM6AZ0AxoBu7EgBb6d2JFv6cZ+AIMiMifmppSjaxPPy259N/mhReeIyIiQjW/WjYpk2TZ2p7nwgVH8lNCSPC04dRHG9m45wTnNr/Cus3b2HrEGmfvEAJzW+jqtwj9Ifo7a6lN98Z28yv8460dbDtwHjcPL3xDIklOiiYmp4rC2nays7OVXcfS/Cv9APPz8zQ1NfLyyy+p5uDHH39MXWxIU65U/qXZ9u233+KnP/2JquS/8MLzpKamKruRZez6WTOgGdAMaAY0A5qBe4cBLfTvnXOlR/o1Z0BEvkxI9dxzzyqR/+ijv+bEieMqSlPsOpZHSUkJf/rTH0lLi6My1Q/v40fZtek8XrnVlETZ4+Lnha1XDDFxJbQPj5hjNJU9Z4DuhnwKgo6ybdtuDrkH4WJ1hDPr/sZfNuzD2u48x3yuc+FqIk7OziquU2w6JpNJ7VrsQvHxcao5+H/+51tIg62b2yVl6xFv/rZtWxErz7e//d+sXbtGRWyKx18/NAOaAc2AZkAzoBm4NxnQQv/ePG961F8zBqSa39jYyEcfbeDBB7+vIis3bvzolihNy5Cl2i5xlnl5WbQ21dFYVUVtTQONPX30ddZRWVZFVW2rquSL0P4Ygwz2d9HTUUtlZTPtXZ005oRwzf0IH9p4cu5cKJf8rrJxx3Y2bdqo7EKWmWylCVfGd/z4ceXN//GPf8jOnTuUZUe8+RcuuPLoo79Sdp2f//xhdu/epe4AWMasnzUDmgHNgGZAM6AZuPcY0EL/3jtnesRfQwYkQcfLywuJqvzWt/5Led/FsiPNr6sfYt2RuMs33vgnJ08cx8/XV2Xah4aHEx52TVXY4+ITKCgspKKi4hbU1dbQ091JX98Ag0NDtDWUkhx7ldPWzrz+xjpef+stnJydVMPt9PS0StmR/YttJyUlmaeffkql6bz00ouqGTg0NBQfHx/eeedtRPyLN3/dunepqanWUZqrT5z+WzOgGdAMaAY0A/cYA1ro32MnTA/368fA1NQkIpj/+MfnlYj+7W9/oxpcRfzf6SFWGqmuh4eHIdV0mRVXUnEkjvPKFTPkosHJyQkXFxcFZ2dnBKdOnUJmq/3ww/fVRFy7dmzlzKnjuLpcxNfXV+X0NzU1ISJ/5UMmyZIITZm4S9J0tm7dgre3F8HBwUrw/7//94iy7Lz44guqeXflRcLK7ejXmgHNgGZAM6AZ0AzcOwxooX/vnCs90q8ZA5ZJr9LSUpXoFm+7QOwxMiHVSl/+6qGL1UfSdzo62tWyVVVVVFZ+XL3PysoiJiaG6OjoWxAQ4M/x48duQhJ05CIhPz8PmVX3TncQZN/SFyAz38rdhh/96IfqjoIk7bi7u7N+/XrEs//AA99VPQUtLc2rh6v/1gx8AxhYYnF6kIn6MEKu5ZHTPMzQ0hc9rDmmesuoLrpOYHkfE9NtNCcnkp1ZQdno/Bfd6PJ6MqhpRhsSSC/OJ7VlDOnwufElt/rVrr7I0uIkQ1XhxBeXk985qcb8efe5NFpBWVY2EQlNdCzBwtfioJdYnB1hqiWKyNgskqq66DTNq/PxhYZ3Y5zJ3kqKfEJJaxqmd/rj/q3Py5deXjPwWRjQQv+zsKSX0QzcgQER6w0NDWzfvk1547TVTwAAIABJREFU7mUG3Oeff05Zbe4muO+wma/8rdnZWS5fvszzz0uT8Hf405/+pGbslaQdmUhr7dq16k7EM888TWxszFc+Hr0DzcB/hoFF5oYrMQQ/x9qnjnMospaaL6yxJunNd8LL+jV+7lKEYSSNxAP7OH8mAL+22+16n+94ZVAjNIa8zfbzJ9gY3crc117oz7M410W15wu8ed6Fk+mdfJHLncWmCzju28+L74SRtAAzX0hJfz62P3XppUlMvfkUOf4fb2y353ikXMzNfnGhv9RGd+ElrB98ms3htRQMfRGmPnXUegHNwE0GtNC/SYV+oRn47AyIyJdc/JMnT6gmVpn59g9/eIbMzIybefmWGXBFaIsVRpaXZB55lgsB2YYs81kesqxlsi15vtu6sj35zPK5/C09Adu3b1WWnYce+jFnzpwhODhIxYBu2PChel/sPNbW5xDbj35oBr6ZDNwu9KvnF1icn8E4Nc3MjAmTaUr9RqeM05jmFlm8cUP9Rm8sLbAwN820cflz0wCtGXa4nf0HP3cpwTDWSH1UNGlJxRSNznPjxhJLCzPMThsxTsk6RqZMM0zPL7K4JNtcZGlhdsXnU6h9zs4zvzjL/EwXlf6vs+n0IT68WsuoaY459ds2j2PGMs4pEya1zhI3lhbNx2KcY25xiSX5p0XGsTjP3JSJmflFFhbnmZ+dwWicYW7OhMloYnp2nrmFeRbkbzXWj8cyJ2O97SLDzMnS4orxG8eYGG+h9NJzvG7trIT+3A0Z0xzzwqvizYjRwoHi1fItk+0JX9NMVTlwfucunn8jiOjxacbml1hUn80xN2Phcoqp6Vl1PPLZjaV55oxG9W+s2CLVMRiNGGfmmZtbcQ6MJoyzC8wvyb+R88zPyb/Jct6NGG+e1xmmV573G4ssGmvoyHZk18+2cTa2iuIhE7ML8m/3EjcWZ5g2zTAzY/n+zDCzeIPFhVnmbh63+fzLeOYX5pmfqaclw5FT33+S9UHFpHcbmZ2fZ0G+h8Y58/gs525hjlmjiZkF+fd/jrnZGUymFedubp65+btx89n+b7GcBf38zWVAC/1v7rnVR/YVMiBJOJcvB/LYY79Tdh3JzXd1dVVRliKy5SH/6dTV1SqP/UcffcRzzz3Hk08+oRp1rays6OjoQPLtP8ujra2N8vJylaQjDboyU+2d7hrI9gYHB5H+ALEGyViCgoJ48cU/qkbbxx5bg5+fH2FhYdjYnOcvf3lZVfPFu5+QkKBEzmcZj15GM3DvMXC70K/qz6Ui/BDP/X4fx4//k3WvPcXTa37P71/Zwus+FVSNzTB9YxZjVwr5AR+x4bk1/H7tGp54bQNvvvtX3tvwl+WKfhLXd2zj1BFvPFqMLM4NMFh0FqetL/HKU79jzZMv8PvXDrEzoZnqkRkWjI0Y8pxx3fwszz65hjVr1vD4K1v4wCmCiMZ8Eo48xz/WPsAPHvohD/7qVV56/yrxE7MMDedQeGUfR95+irVrnmDN2tf5p2MiUY0jTI2U05J4gmf/4IFfRR+d8s/QUi8jTaF4P/MGp6Krya8MJ8btKK+8cgSfyx/wwV/fYYtrNIG5CeR6vcvba3/HU2t+x5o/redt22hCOox3EPqL3FgcZ7jUHre9f+XVp9bw2B9e5OkP9rPrzUd48oCDWejPDTJtuEbYqX/w9kuP89hjL/CH14+wOaqJlim5cLF8g5ZYmhthOG0nO9/8NQ/98EG++73f8OgLW9iT2U39aCddRZ4EH32Fv69dw+Nrfs/THzlxLrGeRlMfUz2RBP75VXbs3MaHH/yT1595nLXPvsIfz0UQ6H8Q6+0v8dJja1n73Gv80TqNhI4xRrrjSPbey0vPrefQgZd46Y+P89iaZ3j6jQNsDCqncXaRmRs3WJyopCHpFOff/TUP/c+DPPTLP/Pi4UDci3sZN/YwX3mYDW+e5OCRHZw8tI63Xz/CkYpR6krcCTr5T95+Qc7tWtasfZmXT0URlRdKgucWPvzlQ/z4W9/mwUd+ya/3eOAUE0Zx+Cmefd6P0PYx+tS5M9BTHIj78+9xIrWdisrLBNkd4/XXD+Ph/T7vvPA2O7xj8Iv15erxV3h17e8UN0+tt8cqvo56bQmyfMHu+2ct9O/7r4Am4PMyIEI6MjISsbp897vf4be//a3yvDc3f+xtl9fS7Pr222+ydu1j/OQnD/Htb/+P8sh/73sP8MQTa9U2ZFt3e8hn4tE/cOCA2s6rr76iLhL+8Y+/88EH75OSksLY2JhaXar8kpPv4eGuojXfeutNlYufnp6uJsGSGXql4Xbz5k2qcVj8+Rs2rOehh36kGnRl9t5P6yu42zj1+5qBe4OBOwj9nhQKfd/ioe88z0v7z3HG9zKBvudwPPQ+f3rhHK7l/bT0ZJLrd5wD727kXTsfAq4F4O9+gMPv/Z4Xnn9xWehfJ+LD9ziw6wJOVS1MNvritO4dNuw5w3EPLwL8z+N08HVeftUO5/Ra8goCCHV6j79sP4V14FWCQpxxOvEhG/ftZl1kMXV5IQQeeZa/vf8mLx8LJjajAcNsB1XX9mN7Zg/b7TzwvhrIlYvb2PbWbg55pZJYm0l9+GZ+8KA1ToXdtCmx2MlgjTd233+SrZdLSCvyI+TM3/jZT57m2e172XjEFc/rIVzxtcb6n+/yun0gfsEeeJ7byJZdB3nHtYDGpZUWmhsszQ0w0+HHpY3vs3HvaY55+BJyxQU3m3d5//EH+eVGO06m1zDamUqu/Wt8dOwsp70C8Q9wwPXkVt599Rh2Bd00Ty4sf21uqMr4TE8+uVe2seEf/+B3zx3lTGwO2T1jdNX4Eeh2kA0HzmEXEEzYFVvO7V/HxvNu2OWVMWTww/XRh3ju75tYd9YdN18HPM/+H39+6iX+vu0Qhy954+PviIfVW7z85G5OJtRTWhNMlM2rPPzjZ3lu33nO+AXj72+Dw/H1fLh+G1tTDLSOGehId8T33CbeP3MBj7Bwgjz+/+y9h1dV1/Y9/of8vu+9T16iiekvMcnLSzXdaDRNk9gTGwoqiiBFxYYCCvZOkQ6C0nvvTXrvvffemb8xNx68Iuo1wSTiPmOscS6n7LP3PPcy5l57rrWMsE9TBzomrnAtLMJwymYs+/gTvP/tGqzQP4pD5x0RUBoBt93roLvTEHrn7ODkbguXi5ux6TttGFt7wCP2Brwtt2HDc2/ju73nYRmWg+wsb8TZaWPey6dhU9yGWvHuSlEVex5mL3+NbT7FSE65gMsG3+HN+V9jkY4Bdhw4h/M2R3DwuCE0DExh4eAKdxcLmBtthJb5BZjH14EVVNiU3J5uBCTRf7rfvxz9IyLQ3d0tPN9MR0m5y7x5z0NfXx/JyclgznpFrmNnd00UxWK6Sl6nagx8ffvtt+Dv74+2trZpe0APPrPokNS/+OI8kZdftQ22e+7cWVRVVYn7uXoQERGBH3/8QVS15bWMGdi4cQNef/01cWzp0iWi+i0nKSyUxQq5vI55811cnES+/mk7Iw9KBGYFAvcj+uvxynNrsdE5FVH13ejuTEWetzG2zfsFu4NLEBt/GlePbMcPW61xrbwTHUM96KoJQsiZX6Hxy9IpRP8cLBITUOa3AUuW7sU+txQkNnegpzMPlTGnYLLuKC6EZiAs3gMBzhbY652Noq5OtNTHIt5mM/bsXIWPrbLQMtCEQlWN/mgPxrp84Kq9BQZHbXEpqwntQ90YaAqG77612GZ6BWaBvshVg+i7H12G+fN/xJKL4fBIKUFZZRAiLu6B9vursMwlFSF5hShI80aAjwcu++SJoNg73vdRDHfmoSFkLX5ebog9DomIb+7CYG85GjIu4OzqN/GZzkkcCY5AefwFmC3+BTuupyKqrgfdPSWoiLmIC+u+wY/2KYiq6b0nYPdujf4oBsbqUeSmjUNH9mOrUyaKegYwPFCBYv89MDY0xhYLT6SX2+PMf+dj2a6LsIwtR1VbAepSTGDwyhtYamiPy7fq0dxViNokU+i/uAQ77JMQessJ3ifW4q23N2Ozd76Q43R3l6As8iQu6y7B63vDEJ3nAz9LAxjvOoZDCbVoHh5FX2s8Ys7vwl4jY2j6JKI/eTN++ugzLNhkjn3eabhVWoK29ij4HzTHFadIhJQ3oqM9E+WJRtj74bfYctwH1ysK7tHojzWEIkENon/V4Hu888EaLLeKhH9GIkIvb8XeA4bY7JCOwu5BDPVXoDTQCIf37sPG4/EoHBnHsJry0FnxE5eDmBYBSfSnhUUelAjcjQAJPIl8UlISdu3aKTz51OWvWrUS9Jor6Sx5HeUze/bo4YUX5t5D8OlZ/+STj6GjoyO08/eT7lBaQ82/KrlXPvO59M5bWVkJCQ972tnZidOnT+N//3v3rnv+9a9/ir85WaBMx9T0GMzNzYXX/733Jq4l0XdzcwGzB7GYlzSJwWz4DmRmZtz9I8b0RD/RbhtenGeGcznNqGSal7FSVMddgPlLX2Gbdxa8r+vhsKkuvr90C3XjSiaYVlRFmeOC8fIpRP8MjoUFIvHi53hzjwdcc5rQSYnKWD+Ge8pQEBSF9LJalFRkoijFF76REYiOCUGA10Vc2f8jNmn8gg+vZN5L9IdaMVp6BEZLNKChcwHnw6IRG0sLxs3jP2D1vsPYftUeaWoQfbejGvjwUxNYVA+iYXAMGMxHga8FLFb8iO/0TaB/2gF2PpGIyChBfkM3+gnJpMxmEH0Nici5/AE+NHSCVWo9OsS5AYwOFSPl5OdYYXIGhz1dke6uh+9e2Iw99r5wj4xBbGw4Qj3Pw9rgfbxl7A33vBbhcVZ9SXcT/SEMjN5C+P6foKO1HVrXgib/N8Xc3Ie963dh9YazcM53geUbX2D7pQj41QwIuVJHuQPO/uczbL8ShYDaQWCsDu2l9jjz6hfYaRuPoBQneFruwLsLzsK2aQBNIr3PKAZqw5HiuA5zFl6BR+ARmG7fhl9/MYF5cDSYCS02NgQ+l7ZAZ68mFll6oz15M77/eCs2nYtCaPsIMDaI8eFKFEeEIjYsDOHRwQgLtIKT1XpovP0VfjP3hmv57yf6lw008MUPp3C+rh+dQ7cQeWgldDW3Yott4B1sPI1hvGknVvzqAu+eMfTdeXmqUMvPTxECkug/RS9bDvX3IaB46ZuamgSBJ1kn2absJSEhXmjxlZYVom9hYQHq4elVp1ED/847b4kiWVZWV4XM5kHpN8+ePSM09XyOYkzdSanQG2+8jn379qGgoGAyhSeJPmMEmMNfmRAoe64g8D72gX3h53/+8/+J63iOExKOiWk3pUkMZst3gKthd2/3Ifr2O/DCS6dgXdQ6KZm4Q/TT4XZtG/ab6WKFa4HIAjPBm7pQl3AaVmYMxmXWHUW6cxpHAr0RZv4+5puHIKC4fSL7zO3AVBFYOdSPrqpQJDpoQOub1/D6q+/hncXLsWTpR1i0+qfpif5AE4bTtbF+4Zt46bm5eEH8XvmbnYeXXnwe85bshqbFBcROJfqjVWjKsYbF3E+w/bZ0x8VMFx8utoPP0Lgg6ePjQ+hvyURRmAlObvsAi995Gf958V289a0uNtikoGBkHAOTZLEfPbVRSDz+Jj4084Rbbsttrf0QRoeqkX3la6w2P4tDLjaIs1mG1/7xbzw/7wXMm+zvC3jp1dfwwq/XcC29Dq13vyDcTfQHMDASCq9tC/HTS//Gcy+o/o96AS/OW4KvfzXDmVRPnHhjIXZejUZg3ZAK0f8SO61jEVzPY/cS/ZuWOnj3Uyu4dw6hVYxvHKPNCcjz0MQLLx6HnZ02dmz4CC//+zk8P9l/9uF5zPt0FRbtdUR18mYs/OwIDB2zkD3K2OdBjA2XIffGLhxc8x4+efd/+M9nS/DV2gVY+OKnWGnupT7RHy1BZcw5mL70NbRuS3cu7NXHwlXXETwyhL6RcPjs+ga/TIvNYny15gqsG0fQMzo5S5uCtvzzaUFAEv2n5U3Lcf5uBOjJpxZ+zx5dvP32fKGzZxAuJTDUxSvBt3wAiT6NBaqioqJgY2MjctWzKFZ8fDwoyWGQLEk+r7vfRhkOA3g//PDDSVu27EccOGCMoKBA0T5XA5Q2mNmHufgZdKsQfGW/6OuFOHDgACgnYt78/fv3Y/78N8V1lO8EBASIflEGJE1iMFu+Aw0NDVN+Xr+H6GfD10MfR0x18d35FFSPA8PiZ9uCykgznN+3bArRP4NjoYFIPP8p5u/zwo38FvSyFyMt6KsPxg3tQ7gSEAjbC8Yw11iDny9HIb6oEmV1Jcjw3gezw2unJ/r06BcfhuFSPew+chM3iytRVTVhZdlhiEjLRGxqMHKmEv3hMjSmn8fhOZ9g2/2Ifk8xCm/FwONGMnKbqlFZnY2s8JO4pLsB674/gCNF/WgcUJTeQ+hvTEKe1Uf4cI8DLifXoW3So1+EZIvP8MuRMzh00wVp1w3x3YsGMA/PRGLZRF8rSnNQmOaHm2lVKGsfgKLSV17U3UR/EAOjKQgz+gX6evuxPzT/zv+nsjSkRicjITIBxWXOOPPmoxN9T8vteHfBaVg3DqBRePRH0F8TiiT7NXhuqTVuBB2B6bY90NhoBbvCSlRUToyhPD8OiWkJ8L+Vgb7kzfhGlegP1GOk5BgMv90CLVNX2KeXoKqmANWV13D2s++w81GI/nA+yiMsYPziImjeQ/SH0TeaigjjVTDcbQjD4Ly7sLkVk4LYyFJUDY9jZHKSpqAs908bApLoP21vXI73kREgab906eJkhp1PP10gZDKtra1CzjNdgyTyJPR1dXUiAw5XA5hak5MGdTa2TeIeHR09aSkpySL95dTJBdvjZIPt29vbTZJ9rgDQw3/wgLGouMuYAGbgWbVqlfDcMyiYNQDYnjJhUKdv8hqJwJOJwKMS/YXY5l2A2KRLsDPRwo9rLGBxqx41/f1or/FFoOUK/PbDkilE/zwskxJREbgZPy4yxN7rt5DU2oHe5iTk3diOnz/Sw4GbXrh0Qg/Gv6zGL25FKO/rR3tdGMLPr4Pm5p/vIvrapgeg4VmMPmr0Oz1hv2Uddu27iNO36tAy1IfhzmTE2+jBzM4VVjFhKAvUxcI5W6DnlYOU9lZ0Vfgj+uIaLP6/z/Cr40Qw7j0e/bYoxDmcgO76szhV0I66/l50VXvA75gWNL7Uh1F+P+onif4YRrqL0Rq7FeuWbsO2c8Hwr2xDZ28FGjNP4MSy17FA2xKHg8JQGnMahz5ZCg37OIRWd6GrvxaNOdfhaboRO72zkdrQd0+gqCD6e/SweN11+A+OoH+sFgWOWti/fw822KUgq3MAw8ONqE84h0vnL8LEIRBFlU44M//Rib73iRV4840VWG6biPDqLrR3FqE03BxndizCm0djEV/gBZ9jO6GvsR9GkRWoHxrDQHcOsrxMceHSaRwOTcVQ8mYsUSX6/dUYydmNTQs0seV0GPwaWtHfloaS4B3Y/r9F+NVMke5chPkLn2CLezYSmocw1hqLDLfd+PL5HTCKLEdOZzPai90RcGIVFj+/BOu9J4Jx73j0R9E3VodClx04aLwb62yTkdE5iMGhRtQnXsTVCxdgbJeOssmJ6ZP5i5W9nhkEJNGfGRxlK7MUARJ15pz/6qsvhOTl448/gpmZKYqKiv42IybJZzAu024eO3ZUpPCkNv8//3lNxBM4OTrC388PN2/eBCvp0pvPScBXX30pvPx/m4HIjkgEHisCv4foFyGlIhUZnuY4tvVXrNQxxiHL4zh2XBe66z/Hd99Ol3WnHN2lzri6bT227zaAvulRHDc1gOHOjfhRzx2u6ZmI87HApe0/YqmGMQ5bWsD81GGY6C7DhpVL8N6Wq7hRVo8MLy0Y6K7E11qncdEtFfm9JUjzOIjTB7dj276DOHLyBE6Z6ogaGfr2/vApzENzlhUsf/wGq3cYQe+YGSws9GG4+ycs+r9P70/0+7KR638Kxzf+itVGR2FiaQkLUz3o79wDLUMXeDcPo3NY8egD48PtGG70hdv+zdixXRvbjE1geuoIjhzZBI0v5uHdHZY4HJ6DtqpwxJ5aj517dLHnqBnMThzGUWNtbNmph0NRpchvH7yX6Nc4wuHAZnz7hSZ2XLyBm6WNKM50gvtVfWzfo4c9pidw6tRBHDLQhObRyzAPiUdVpRPO/i6i/zNef/lLLN61B7uPHoeZ6V4YG2hhk+4hHE6qR3VnJSoiL8D+qCY09uzDwVOnYWGmD329HdA5ZQvrW9n3Ev2hFozWXsNZjbX4TWs3th0zx8mTR2BiqgWNRR9jqeZJmATGIyPTEVc/fwtLtfZij1scYgvSUBl/DqbfL8YvOgdgZGqGEyd2Q1drGRa/MB3RH0Pf+AC6Ct1w09oA2/V0oWdqgZMnD+GQoSa0jl6ESXApmsYBqdx5rP9UnojGJdF/Il6T7ORfgQB1715envjhh++FzIXFpiidycrK+iu6M+0zKd+pr68XGXeYhpNButTgv/PO22DKTGcnJ0HyAwMCYGtrK1JqUpfPrD2GhgYoKMiftl15UCIw+xAYxXBXGZoijbB7jwOuxVeivDUd+aEXsH7jTQTVdKFFpDWsQ3OuL65vNML5hBoUdfWjvyEBmd4HcWDjCqxbvQIrdxhjj7Ehjp08CE3vQjR1JSP+9EnYXPGFV3UPRgdqUR13GtYHNbD91xVY+ZsW1u+zg1VOM2pYuKk2Eklue7Fn9QqsXrkSa3RPwOysOS5bGGKHpgXOZjcjL9UGzic0sXGdLrbuDURMzxDaO1KQ5mWKE7tWY+XKVVi5cgu2ng2AZ14TWkf7MdCRiwL33Ti4bS3WrfwNv+nuhe65czi9Vg+nw4uRWRiKSLer0NkXisThcfQI2U0/euoSkHFzPw5sWoHfOL5VmtA4bIdzibXouocsMo9+NzryrsHtxDbsFOPbjDWGJ2FxaDN2Wd+EU2Yzhoda0V/rB9+TWtDdvBIrV/6KdTuOQM89GzmdA9MGiY53JSHF/SiObFyPdZuP4ERKI8o661Gf4QJPCw1sXrkCqwReZ2EZmI3Mzmb0NoXDR8sIlwKykdI6DIy1oqchDF5bDXEpKAe3bh/rrguFl4YBLgXnISXTGZ6WG/HmGxthYLkN2zTWTOCldxKHfPNRMTSKQebR78lHScxFXNZfg1UrV2Dlyk3YdMwJVglVaOhtxEjhaRjvcYZNeBnKWdCYwbhD5SjwOggz3XVYtXId1mroY/tld1w7rQ2DvWdxwj0JqTVJiDv1G7ZtWInVlu5wzKxAd1MKspx2wGDzaqxbuQEbDI2x5+RpnN64D6cTa1FQ6Avfa9YwMovGrdHbKU9Hm9CQ5Qafk1sENhPfpdM44Z+F9E71Vo9n3+9cjmgqApLoT0VE/v3UI0AZy/DwsKhyq6GxWQSukjxv2LABcXFxahe5elxAsn+UBjHTT1lZGRwcHPD11wtBAk9PPYOAmdXH3d0dwUFBwvx8fWFmZiYmANTuMzCYcQNykwhIBCQCTxsCo1XuuHlyN979zBo3uoZvxxk8bSjI8T4tCEii/7S8aTlOtREgkWYV2s2bN4ksNcxswbz5t27dQm9v71+uZ6fOn1V1mWd/5coV4EqDkq9/8eJFQr7DlYjg4GCEBAcLon/N1laMh5MBEv29ew1FDIDaoMgLJQISAYnALEFAEv1Z8iLlMNRCQBJ9tWCSFz0tCHR0tMPb2wv05DO//Jw5z+G7775FeHi4yFWvmmHnz8SE3nuS+5CQEBw5ckTk72c+fubHnzPnWeHF19begQsXzgu5UWhoKISFhCDA3x9GRoZg3nym1WSaTU5ijh83FwW0Ll68cN89rzE3N8OpUyfve82D7p/uHFOHXrhwAX5+fn8mhPJZEgGJgERAIDDeV4u6khxExVWibnjsdopQCY5EYHYiIIn+7HyvclS/AwFq3X19fUGt+5tvviHy17/66iuC9BcXFwuir27WnN/x+MlbmCqTmXCY5pArC0FBQaIKroGBPlavXiWq6jK3Pkn+ggUfYe3aNTh8+DCuX7+OkJBgodfnxEQh+qyg+8MP3+HZZ58RlXxZ8Ov8+XNCs0/d/nR29eoVUVyL8QnbtmmB5Hy66x7tmI1oh0XGmNbzxInjk2OWHyQCEgGJgERAIiARmHkEJNGfeUxli08gAkx/SQ+zsbGxyEzDolSUuLAo1k8/LcfVq1eF5j0wMBBhYWF3WWJiggjQZQErVSspKUF1dTWYz/t+VltbK3T2vC8vL09U2eVkw8nJUaTwZIXd5cuX4eWXXxL9YazAW2/NB7P/rFmzBocOHYSjo6NYcWDe/qioyEmizwmCq4sL1q1bi9dff1UU16HUhxIkrg7w2dMZc/0nJCQIjz9XCZiSkxOd6a5V91hNTQ2IB+VGK1b8gkWLFoqJxBP4VZFdlghIBCQCEgGJwBODgCT6T8yrkh19XAgwNeWNGzdgZGSEkydPCh3+F198Joj1P/7x/0SBLKX41HT7999/D6tXr4a2tvZdprTHQlX3s0uXLglvPO/V0NAQMQHKMyizYXAtpTlK9dpPPlkgVhw48aDHnkW4GCDM8uzMua8QfZ5jOs3dOjp44z+vi0BdFtziZICBxvfbFP0/JxpLly4REwjm9Oc9jF2gPeqm5Phn+s8VK1ZAU1NTSIlOnz71qE3J6yUCEgGJgERAIiAReAQEJNF/BLDkpbMTAXqs9fX1YWVlhZaWFpHR5ssvPxdEnxp9yncU8j3dngGu9LTPnfvcXUYt/Lx5L4jiVC+99OK0e8pvSOJ5Lwk9yb3yDN7/5ZdfQEtLE8eOHYO9vT24ohAdHYXY2FhB8u9H9Fm19+jRo3jl5ZeEBIkrAGfPnsXAwMADyTrlQpxEMPg4NTVVrFxwZYDFuxSy/6jfAgYws7+LFn0t4gvYHjGXRP9RkZTXSwQkAhIBiYBE4NEQkET/0fCSV88iBKiDd3V1FZ58Ek9KVkiEWSSL1W9JuL/5ZpEIHHVycoKtrQ1sbKxhbW0ysNj4AAAgAElEQVSFy5cvwcLihJD67Nu3F3v3Gol2DA31BTGnlp6Sm2XLaD9O2o8//oAffqB9f9u+w/fffyc83axSSzt48IAIfuXEw83NVUiKKBei5z45ORmskMt9YmLiPR79sLBQoaXfsWOHCL6llv/TTz/BmTNnUFpa+sC3V1FRIcZ64MAB+Ph4CwkQ5Uzp6eloa2sT1Xcf1aPPar0BAQHCi79li4aYPFDC4+HhIYn+A9+GPCkRkAhIBCQCEoE/joAk+n8cQ9nCE4gAA2+9vb2hq6sr8tCTBNPzTC05ZS/0PtNL//PPy8XfJLqNjY1Ca897qb0vLCwUJJiad3q/FfLNQFgS5Rs3PISun0Gy16+7ibz1nFhwUsGJA83R0UE838XFRRBikmJKcNgepS4szsU9ybbynOmIPiU51PYfP35caPL/+9938Mwz/4ePP/5QkHzGADD3/nQbi25xPMyQY2pqKvrESYWPjw9CQ0OQkZGOxsYGcb+6RJ/XcQWA7Rw8eFDIkoJCQuEbX4KU7FJJ9Kd7EfKYREAiIBGQCEgEZhgBSfRnGFDZ3N8fARJ2kuL9+/cLOQsDSpm+kmSXWnd60ZkZ5tVXX8bixV+DJJzadRJXkmJmxeH1nBjQY93d3Y2uri50dHQIzzc17S0tzWhubhKTA04MuErA53AiQXkMvec0FrziJIPBrpw40PLz80Vgbk5OzkOJPgk+ve42NjbYv38fFi78Ci+88LxIofnVV1/CwsJCPON+2YI4FvaD9xsYGIhJCANxSfIDAwPAFQIGG1dUlAsM1CH6Csmn3IcTD30DA9jauyAhvwkbzyfDOTRTEv2//89E9lAiIBGQCEgEZgECkujPgpcoh6A+AiTnDFLdu3evCLxlIC4JPIk4SbOLizNiYqLBFJRvvz0f//3v20JKQ4Kv2F9J9FNSUpCUlCg075TzcIXgyJHDInCWgbuU6lDz/+23S2BnZycmH/fz5N8JvHUSMiIW2KKWniTf398PkZERIid/Tk62mNiogzJJPvHhpIYTD0qRXNw8kFLUjNWWcXhBNxhnfdIk0VcHTHmNREAiIBGQCEgE/iACkuj/QQDl7U8WApTLMPCWAaf0vDMjDD3ulKh4et4UHuxr12zh4GAvCmWROC9ZslgE6VK//1d79KnLDw4OAvPcb9++DczCw6BdynQYU8C0oCyOxQkBJzEc3/288EyxaWV1FWvWrBZSIUqWuNLBgN/w8DA4OzuhqKjwkaoBc/JQUlIsJkpbtmwRsqfkvFro26XhWZ1g/HNnkCT6T9ZPRvZWIiARkAhIBJ5gBCTRf4Jfnuy6+ggw8JYSHBbDokaechUSd+a3Z5GpgAB/+Pr6CLJPfTzlNKyOS/L87rvvCN16c3Pzn0r0qc2nxp26feafZ+YdpuCkJOejjz7Af/7zmogjYCzBBx+8D2Pj/WC2Hcp/KCl60Mbxs4ou7yG5Z1wBJUCcRAQFBQosqOunLEndasBcGUlLS8PRoyYCu8jISESmluCgWxbm7w3Hv3YFwdA5E+EpBdKj/6CXI89JBCQCEgGJgERghhCQRH+GgJTN/H0RoMeeBJiBtywuRRJPbzf18tSg+/n5wtvbS5B9ymKotaf8hF5zZt95/nlKYZaC2XVIYmnHj5sL8s38+2zb09MTN2/eEPn46RFnPvu4uFih+ackiH+T+PIzU2KSENNrTrkM002SzJNwczWBXnYGxVI+pKm5VaS6ZJYeeu9fe+3VyfSbb731pig+deCAsViBYMAuJy4cG+U6NE5wqK9nQTCuRpCMMxbhwoULMDNj4K2jmExQrjPRD3+xusEgYGVFgFhQ8qSampPtUp7DdhVNPoOELS0twSJf/gEBiMsox6HrOfjwUCRe1A/FmrOJSChoQnFZlST6f9+fi+yZREAiIBGQCMwiBCTRn0UvUw7lXgRIfJXA23Pnzglyr5B8Bt4yGw69+fRmUxZDOY9CXEnKd+zYLvLfK7ntlT1z3i9Y8LHQtrNyLlNp0n76aRk2bNggtOl6errQ1d2N3bt1hOno6IDH9u3bJ0g2j7PyLFNh8jlaWlvxww/fYenSb0R8gPIs7p999hm89torYnXhww8/EGk/GUzs7+8vVic6OztE5VmmrmSwcW9vjyD5XJ2Ij49DeXmZCBimJ9/a2noypSgnHROBt4HCk8/VjczMDEHyiUNnZ6cI5mWwMGsMkPRzIsRAYaXCLuU6nBiYmh4Tkyln1+soqe3EIbdsvH8wEq8YhGL1uSQEp1Sju29ITEZkes17v6vyiERAIiARkAhIBGYaAUn0ZxpR2d7fBgHKTlQDb+mVplebnmgWnXJ1dRF7kv2kpCSRMYfklsSVnmp63Elely9fLjLwvPTSPLzyykvgnkSf5Pvll1+cPMeiV5TR8JxSQIv6eV7HCruqxF31M+MAeL1yLQtwTRTqehmvv/6qeMaCBQuEZ5+rCsykExISMhljwHGRyLu7XxeZcij5YU0Aevg5RpJwTmCoyWeMAicmXHW4E3jrLwJvuarBwFvFk08PflraLZEqlN5+SoI4caL+PyIiQpB9Zh/ixILBzevX/wZrG1tB8k1cM/G6URjm6oZg9dkkBCZXT34v2IYk+pNwyA8SAYmAREAiIBF4bAhIov/YoJUN/9UIkNTu2bMHV65cEd5tJfCWJJkyGxJ5SmXomVYKQpHk02NNLz+lNryWRbJYLIvZbc6dOyukO0y/uXDhQlHYytbWFiYmJli7dq0ofvXzzz+BhbHWrl0jtOrffPMNnn323/cl+tTaU5rDCriLFy8CJTkMkGXBLEqDWJiLKw6MIWDqT6a/pAaf4yHRZsAsST776uHhLjLlMI8/SX5ubq7Q2U8E3lqJtKGcCFCTrxp4y2xDqoG3JPtcDWAtALZFeRPb5gSJqwhFRUVCykOSf/LkSfzyy88ieDc+owyHXTMxRzdEBN7+ej4RQak1GBq+k8NfEv2/+pchny8RkAhIBCQCTwsCkug/LW/6KRoniToDbo2MjMSeJJeSE2r1lcBbEleSfZJZknwSfHr7ec2EtztGSFmYZpL55O3srgni7+7uLkg95TdcBaAUhhIgprlkwKyTk6Mg6MxgQ3lLYWGB0ONPBNMeFSsEExV194t2uGLAe6nVP3r0KL7+eiFOnrQUz1JWHSIiwkW6S04+2F/m7FdIfm5ujugfyTf7xlgBrlAwboCefK5qMFc/A28p9eH4ObGhh37CJgJv2U8l8Jb4cTWAJJ84eXl5iiBlYsG26fWnpIdj57hWrPhFeOj9ojJh7JKBt/eH4x87g7DhQhKCbtWivXvwrm+fJPp3wSH/kAhIBCQCEgGJwGNDQBL9xwatbPivQEA18JYefSXwlnIdkm+S1TuBt0nC06+QfAapxsbGCOKsZJ8h0aUnnTnlSYzPnj0Lav1J7ulNp5yFMhYSbXrU+QwWiiJZVsg4iTaJPD3jfDYJND3zlBVRBkNSzeq5W7duwalTp5CcnIT09DRBynkf+8JgXcpolJSgfDZJPp/HNknGWemXnn32mW1yAsNJDgNvzc3NxDPozWf+faYT5cSB++zsO4G3vCcjI0OM+U67XuIZxI795TXU7DMFqZ6eniD7t7KLYXrjduDtnonAW5L8ls6Be74GkujfA4k8IBGQCEgEJAISgceCgCT6jwVW2ehfgQAJpBJ4S3JL4k4JilLxliSYZJXGaq8krErgLTPwMJUlPeIKeaZchmSYJJvnTp8+LYg4JT30qtOjTSI+QfKDRWYdestVZTXUyvMarh6Q6HNPkk9STgkOvf70kjNTDQtMUWpDok0CzuczIJjeeXryGQzLyQPHxAkG02CSjDOYlhIfRd6TkZEuYgwm5DpXRbv09iuSHcWTz2dMDbzls9kO+0mcuOcz+KyEhPhJGZCDg4MIKj5z9hzKa5pgFVqMr8xjMW9PCJadjEdIag26+oam/RpIoj8tLPKgREAiIBGQCEgEZhwBSfRnHFLZ4F+BAIk3STolNdSMU4ZCuc5E4G20qHhLKQzJPj3mSnYdpqBk4C3TX9LDTlLPQlH0ovNvkmKSfKaNNDY2Fpl5SOSrqqoEwab3nISZev/k5GSRvpKTB8qASPLp5adWnkSZGnfKdEjMOVlgNV6Sfmbe2bvXSLSZl5cnvOmUC7G/vIftKisEJPllZaXiOIk4SThXCNhP7imr4dg4CeGKBmU17AM9/PTkc1JCKRAnHVx5YHucPEwE3qaJvpHc8/nU7XOiwxUNTowo12E/KNdh6s9z5y+gpKoJN+Ir8O7BSFEQa6l5LOxCix/4FZBE/4HwyJMSAYmAREAiIBGYMQQk0Z8xKGVDfyUCJLWUkVy+fFkQUpLXCU3+ROAtyS0DaulxZw54nlcNvFUkOiTi9Gjb29sLeQ4JOScOWlpaIAlnhhvKgUiYSdg5QWBFXWawIQkmyacxzSXJNycWnAiQ7FOew8mDci3jCBiwy5z8vJ5eepJrEnySc17LOACFjCuBt5wc8Dy99CT67Avbzs/Pn/S4M5D3559/Fl58rgZMeOlvitWKqRVv2S6vIcHnmIgFn8EaA1xtoGSIEymuKLBdBgqzjcLSWrhEl2GuXgj+uSsIXx6OwtXAYnT13q3Jn/q9kER/KiLyb4mAREAiIBGQCDweBCTRfzy4ylb/JAToZSZhZsVbkn162pXAW0pmFJkKSSzJLL3diiZ/IvA2QATfcjWA8heSa2rP6cUngaZchxVp6f0m2WW1WHrGSZyZuYYknx53rgqwXa4QUL/OZ5OEkzSTLCskn9eS0HNCQZJ/8eJFETRbXFwknh0dHS286Hw2+8tnclKiaPLpaeeqAycQlCnxGfS481quYnASQtkSVzbYTx5nX+nBJ4nn9cyuw2vZV05OWLxrQvpzb+AtpT2UOHF1wtraCgsXfiUmASmZBbgcXIiPjkSLwNuFJlGwDStFdVMPRsfGHvj2JdF/IDzypERAIiARkAhIBGYMAUn0ZwxK2dCfjQCJOgk6Pfl3B97WCM/1BNEPFEGtrHhLT75C8qnbJ6kmAWYgKwk+PeSUv9BLz8w7Z86cEcG39MBT2qIaeEtpD+9luySurDjLa6YG3nKC4ebmJtpXAm/5t4aGBs6cOS30+Mx4ExMTLfrJiQmJPFceVANvqeWfiB3wFmNW+k2ST60/JxqU65w/fx7m5uZiLJTrKCSfY2SfJ+Q6vYLkK4G3nAAo7XEioExQOEngNZQYcWKxadNGHD58GPGpOTgfWIBFx+Pw3O5gfH44EjahJaho4OThwSSf3xFJ9P/sX4p8HjCOsZ5S1Ka745KJHdxzmlDVdyfl6/jYCMZaoxDp4gynmwmIbR5+jKANoLM8EvERLjibWIeuoVE8/FfzGLsjm5YISARmNQKS6M/q1zt7B0eST482PdeXLl0SnnxKXJTMOZwA0ONO+QkJtqLJJyFXAm9JwkmEqYOn8R56zEns6cmnTRd4y0kASTPPUc7CyQOfPRF4S23/ROAtCTMnDgymJRknySbJ58TE2Hi/mDjQ+8/KtdTwM/CW95DkqwbechXh3sBbet+9wMq2JPgMvL169SoOHDCeJPnsp9IXTnoYjMt+UlpET75q4C1XHngtnz8ReJsgvP7EjZMJ4mxotBep6bm4GJCHheaxeF43GAuPxeCSfyHqWnsf6slXvo3sr6Ojo0gjqhyTe4nA40VgHGOdqSjw08Oalz7FCvtbiK7vv02wxzA20oPuVEMYrduINYYucK57sPzsj/W1F03p1+B+bS/WeBSjpX9EEv0/Bqi8WyIgEXgAApLoPwAceerviQDlOiTlSuAt5S0k2/QUkzSTXE94s32RmjqRDlLRzre2tgjtPQktde7UopPk8h4SXCXw9sCBAyLwlsSYHm1OCOhtp9afuei553Mpf6FRMsSJBScMPM/22S6PcULAyQXlOjt3aoPVbTlRaWioF2k7GcjL5/LelJSJwFsizxWCqqpKIQ9i39gePfOU5NDDHhcXKyY2CnGmdp7P44SC3n+OiRMdEvUJT/4Eyedkhzn2GWg7gUOweDYnL0pGIo6NY2fqUF3d3QLrlIxcUfzqw8NReHY3SX40zvkUoH9wGGNj4w/9svAdUFbFidTx48dx4sSJh94jL5AIzBgCozVozLqKy4uex4LD3rie34oBfm3HhzA6VI0C2++wZqM+tlyJQXpXC9rqylFeVorS0hKUVtSguqkLXcNjGGUczmgv+joa0FB1+3xpOcrr29DaO4Rhnh8bwUhfE1pqK1BZVoLS0nKUVTagrnsQAyMD6CqPRGKUM04n1aN7aAiDXfVoaq5FVX09mqpvt1lejeqWLnQMjmJ8fBRjQ21ob6hEVTnbK0NpRR2qO/rRNzIGNX5+MwajbEgiIBF4shCQRP/Jel+yt4CQ6dArTn27qoad8hYSfWaeofwmLy9XyHUUkk+Cy8BSEmQar+GexJzH6VFndp0tW7aIwFuSUnq0ma6SefQp3aFnnjnuVQNvKW/JysoU17APJNeJiYlC1kP9O/vo4uKCNWvWwMzMVJB+BvVS9sMc9pyUMH8/99Tis7/c+GxKehiQyz3Hxuez3zzG53KCQe38smU/ilSZXNHgWHg9yTwDgSknUjz5nBBxkkGyzexDnAhx4sB+c4wMOGZ/J/qXJCrempmZITM7D/F5DfjiYATm6ATjyyORuBJYhO6+IRFDoPT5QV9QxhqwfW1tbVEBmLn95SYR+NMQGO9DT20UkszfwnsrLGAaXoIKambGOzHSFw6vze/hZ4MzMAuOQnmiBU6uewP/fW0unp87By+8vxyL9rrhev0gukfGMNIahXi7rdixcB7mzp2DuXPfxjsa52AeWYba0WGMDjagMdYAJmv+h49ffQ5zX3oLr3yuhd8885HR3ITqOAtcPvEbPrqaiaa+JhTf2II9+9bgq40bYbD0Rbw87znMfeNbLD5yHbZFXRgbasVA8Xlc2v4Jvn57DuY+/wZefm8tlljdQkJDD/ofPs/+02CWD5IISAT+XghIov/3eh+yNw9AoLm5WeSb//TTT/Ddd99iz549guxTusMAVJJ0ZrBhlhySU+6pWWcmHl7DiQG9yLyGHmUSTe5NTU2FlGbz5s2CMO/cuVPcy3tYHMvCwkK0x2JWvJ5/K+2ybV5jaTlxjfJsPofGQF568Fnxdvny5aLPLLrF/rIt9pntUVfPPfvINpV22Ue2w/O8nqZ6jJOSH374Hps3bxJtMa6AlXd5Pdvm2ChBUtrlmHgNz7NdXqtgpezZN/blp5+Wi7ElJKfBM74MP59KwJzdwfiPfggsfQpQXt+FoaHhyYkJJxFc3eBG4s+YCE5wNDW3YvnyZdiw4TfR5vbt24V8iRWA5SYR+PMQGMVIVxHaojWw5pMt0LaKQ0TbCMYHajBQcgL7P1+OzZYeuORrgxuWq/DpjpM44xuOkEhXuJ3dgd06m/Dd9ULUduUi/douHNbRwK9m1+AYHoFQzwM4suFnaOy/gDPJWejIO48jP67BJqOzsLjhg6CAK3AwWYmlXx+CeXAGgoOP46L5Wrx3OUMQ/aLr66H96xL871cTHLwRiIh4f9w4sRYbd+2Hhm088lqzkGT5FX7dewyHHH0QFGwH11MaWLFgN44GFyKja+TPg1E+SSIgEXiiEJBE/4l6XU93Z6lD/+9/34G29nZcvnxJZLKhhGcmjCReV1cXBgYGIgPNTLTJNpimkxmBGHxLgu/h4TEj/WXbJOO7du2CkZHhjGJBiREnBz/99BNCw6PhFlWE9RdT8JJeMF7bE4LD7jnIKGtFfUMjioqKJjX/XCkguedG7z1lPxs2rMeLL87Dv/71Dzz//Bx89tmnou0rV67g9OlTT/cXWo7+T0dgfLgZw/W2OPXjIqw75gSrvDYMteegPnANvl9siH0eSQjPDEOs51kcCSxEYXsbmuvikOSwHfu2f4c3z6WgvMwJdtpboa1zBhapdWgeHMRAZxpSHE1wzsYO50JDUOi1FguXmeCIVybS27rR112CulQrnNGygE1kJoID7yX6O3dtwrfmgYhu6sXAaC/a4vZh7w49LDP0RkTTLUTsm48lOw5jt1MMogqykZ8bgSDbAEQXN6NuQIbz/ulfJvlAicATgoAk+k/Ii5LdhAh2nTfveRGESz3+TBrlK7a2toLkz2S7rHTLdmmU5sxk2wxGZrtMxTmT7TJAmIG8nPiExmZgt306XtULwTv7wmHgkIGcijbU1DWKtJyMCaDUh2NjsC/7wY2efVb6ffvt+fjHP/6/Sfvoow/FqgwrATOLjxIILfcTAeESh5nDgbEv92zjfRgdTEeU8RdYpWeOvQHZqKqKQPyxD/HJTjtcTalEdWMuSpJc4ebpBnd3JzjYncRpo5+wef0SvH4qASWpB7FvpQG2HQpESI/Q/gAYRE9dJvJKMhGb7Iu485/hTcObuJ7bjG7KasYGMNJXjbKYZORVVSEj7F6iv+voXmxwL0QPL+dvqPAkjmkb4ketmwhqL0O+uyb092hig94+GFhcwDlXX3jG5COvuRddI1K7c8+7lgckAhIBgYAk+vKL8LdDYHRsHAPDo+geGEZ77xCauwfR0DGApMwCPP/CXJFpZqY7zQw09JIzcHYmN8qNlNUBBuTO5Ea9PtumXn8mNxJ35vs3MjKCvXciVp9LEiRfxzYNdS296OjoEvn5OcEgXowzYJAwyT4DpbmR6P/yy0+YM+fZSZJPwv+vOfPwxvy3MH/+m3jplVfwxn/fx8vz/4eX3vwf5r3xLua8/l/8+9V3Ju2ZV9/BM6+8Ley5197B3Nf/C+6fefXtyWtUr3/2tXfw4pvv4iW2Of9/ePWt/+HNd98X9vZ7H+DdDz7EBx99hE8/XSBtlmOgqbllmp/FKMZG21HntwGaGnrYZOkC70Q7XPruXfxkm4CI6hZ0V4QgwW4rtH5egC8+X4rFqzdi9erF+HkNiX48imP1oLViP7Yci0L8MAk2bQRD3U1oba9BcbYPwk98gPmmQfAvbscQezE+grHhLnTU1KOlqwnFkeb3SHd0jh+AhnepuJ4tThJ9TS+E9XehsyYKMS77YLrje/y88CN89MnneG+VMQ6EFiKzfVj0YpoBy0MSAYnAU46AJPpP+Rfg7zj8rv5h5NR0Iii7AXZxVTDzL4Guax7WnQzCM8/NkUT/9kv7s4i+1uVkGDpmora5R0hysrNzRMYiBhzT+29jYy1IvhKgzO5RusOMPkuWfKNC9P8fXlqkhQtOfnB0coW2kQkuhRVD3zkT26/dwvrLyfjWMg4fHo4Q9v6hcLx7IAxv7Q/F/L0h+OpYFH6wjMWXplF4xzgU/zsYhvcPheGDw+Hi+o+ORODTY5HQsEqFtt0t7LRPg/H1LFhFlAjzvlWN6LwG5Fe3iew/DLaWNnsxYPD9vds4xsaGMVZzCRc2boHG6q3YbaGPtc9rYH9kJXK68pHrbgzTld9jkXUW0pu60T3Yhur407AyXS6Ifsmtwzi0ygi7DgUjpJe+d1oLyoOO4KztaexxcETchc8wf68nPPJbhIceI03orfGGw1odWHrFw93zUYi+OwJbypFi7YqI7EqUdvaity0f5fEncHb1y/jy2HXYZbXiTlWAe0ctj0gEJAJPLwKS6D+97/5vN/KowhacCi7FTqdsrL2ShrXWGdjgmIcNroXY4FaMVZeiJ4k+M+pMFHpisafpjVlp1N0Ujz495PdrTznOVJXqblM9+iUlJfdtn+ktmR1H3U2V6PM+puBU+jh1z+equ6l69N0CkhGaVoPcynZ0dfeKNJ2UOTGbELP78JksrEVMFLwZlEvSb2Cgj7Vr12LbDm1s0z+MV7/Xx7Ob7HHOMwmOrh7YuMcUe71LsT+gEgeDq3EorAaHIupgGt8izIz7uGYcvW3HE1pgmdSKE4kt4DlzWkILjifSWmGe0AzT2EYcDa/F0fAamLC9oEoc8CvDQf8yGHjkQ98tF4ZuuTDyyMPp4FJcT6xGcHoNcstb1YVHXveEI8BUleODCYg4/hu0vnwdb36+GG8ss4ZbaRsah/KQ6WiII99/j6UOBcjp6EFbbQgiLv4GzdXf4PUzySir9YXn3l+hrX0IRmFlqB/sRU+NExy1V2HrHkscDI1EVZgWfvlsF3QdkhDT1IaehlhkOm7AN+/pwdg7Bb7TaPTv79F3gW9tPLy2LYLmSQ84ZDaitb8ObYUOcNzyChaf8IB9tiT6T/jXUnZfIvDYEJBE/7FBKxtWF4HB4VFkVHbggGchfrXPxWqnQqx0Lsba66XY4FWJzX412BpYh1/tk/HMnAnpDlNDMq3kg6yxsVHdLojiUST57u7uD2yTzyPBVnebSvSZ8vJ+fXZyckRPDxW66m2qRJ/3OTo63LdtPlfdTZXop2Tko7WzHy2t7SI1JivokthTLhQdHSXSdFKyw7+JN72ozOvPQGEGNjs4OMLBMwJbLf0xd6srXt0diMt+6XC6fgNbjS1hHteMkyntOHOrE+fSu3AxqwdWBQPCrAsGQLMpvGO2hQO4VqTYIK4VDcKueMJ43KagD5eyunEpqwsXM7tw7lYHTia14lRSK0xjGnAsqh6mkXUwi6zF5fh62MVWwymyFNEZ1RgcHJrMIKQuVvK6JxCB8TFgvAFl3rth/MvrmPPuUrxnmYq0ln4MjDWiNuEynPS+xdc/bcU2XT3oHjDCvt0robXmK7y5zBSXbmUixssUVw6tx3otLWzX3wPd7b9ineYBHHCIRmxdDXqqvOBiuAHa27ZCU3cndHW1sHXLVqw0CYB3fgUyI+/V6N+f6HsgqK0YOc5bYKS7EZu0d2KXvg70dmtgzeYdMPBLQ2KjUvzrCXwfsssSAYnAY0VAEv3HCq9s/GEIjIyOob5jAGb+RVhtk4U1riXQCmmAdmSLsJ2RLdgZ1YpdUa3Y6JqOZ+Y+nOg7ONgLEqroxR/WB55XPPoPI/osWvUo3nF1ib6LizMSExNEkSx1+str1CX69CyvN/0AACAASURBVLozv766myrRZ6aj7u5u5Ofni4JhLDLGSsMMdKTRs8/sOqwj0NTUJKQ8DBDetGkTrl/3QHhSPiy98/HxwQj8c2cQNK6kwj8+Dy4enth57Byu5ver2ATBV4g+99MR/Ttk/26irxD+B+3tiwfhUjoIz/IB+BZ142ZaI5zCCxEQk4/GhjaMjlKGIbfZjQAV8EPoKfFBoL0JDE0v4VRam6hQO45hDLSkIz/sNE7s3gk9HR3oHruEC9es4W5ngUOGF3EtqwmlVanICbsIK1Nd6OjoQGf3MZhcT0BkRSf6x5lHvxH1t67B/ew+HNbfCR39gzA85YnrRW1o6O9Be1EgIgKsYBJZha7BLjSk2MA10At26U1gokz2cKw+GH7OHjjvmIH8wV70N4Qh0vkYThzQmXim4REY2sQiqqoDbSPyezu7v7NydBKB34+AJPq/Hzt55wwgwGDb8PwWfHs2GatdiqEZVD9J8kn2FaJPsq8u0b9+3Q3NzU2i4BSLTqnjJVeX6LNYFtukUapCmcqDNnWJPqvXKu0q++7urgc1rTbRLyjIv6ft6fXLE49TJfrU4BcUFICyIlbSVSRTLDLGolsMxqW1tLSIrEhWVlZYv349XFxckVVUg+M38/DxgQhRSfejI9GIzWtEaXn1JNG/ktcP2gThfzjRp3f/jxP9AXiW9sM9oxme6Y1wCs6Gh18SCvOrMDIilc4P/NLJkxIBiYBEQCLwRCEgif4T9bpmX2czqzux1T4LP17NxCa/auyIaP7DRJ/SGAaIKhYdHf1Q4NQl+qpt29ldm8wbf78HqEv0VdtV+k1y/aBNXY/+dG0z5/39NlWiHxMTg+DgYFHtl5WBKS9iSs34+Hjh4ecKBwNamT+fhbxWrVqJ02fOoLtvEIedMvG//eH4x84gfGwSjdisOvT0D4nKvIpH/88m+g7Fg3ArHYBnYTcc4qvhlt4IW/90uN+MRkV5vST69/tSyOMSAYmAREAi8EQiIIn+E/naZkenixt7cC6sDItPJWODZyW0Qhux47Zk5y7pzm35jroefRJbVZtpoq+0fe2a7YwSfaVdZT+TRF9pU9k/CtFnUSxOhBiES5lOXFycyN0fGRmBurpakUqT1XS3bt0Cy5MnEZuajyMumfjgQAT+rROMH08lwie5Gj19QxgdGxO59meS6Kvq9B8m23EtHcT1gm7YJdTAOakO1zMa4RCQjpCQVKnRnx3/VuQoJAISAYmAREAFAUn0VcCQH/88BHoGRuCeXIv1tllYfi0fW4MbsD28+R6iryrfUSX6TU2NoCRFHaurq3vowBSPfkBAgFpt8rmFhQXCm/2gxqd69CnLUafPvOZhunpVjz6lOCTk6rbd29t7326revQZxEvpDsk9JTr05DN/fmxsjAi6ZYEsR0dHaGvvwLnz5+ERGA8z92y8tz8c/9YJwopzSXBPqBQBvcoDec/9iP7V/LvlO1M1+ndLd+4E5T6I4CvnnEoG4VrQA5eMFjgn1sA5qw320cVw9ktBfGKe0j25lwhIBCQCEgGJwKxBQBL9WfMqn6yBJJe2Y++NAnx3JQub/WqxLawZOyJaHoHoNwmiTbL9R21goH8yGJcVYf9oe8r9DE6djugr53/vvrS0RMQGTCX61NP/3jaV+xh3oEr0OQFi8SwG4TJvflBQEOjJZ2adqqoqeHl5YfPmTTh79gxuBMXj+M0cocmnXOf7UwlwT6hCc8fdKUPvT/Sp1b+X6E8l+9To39Hpk+zfybyjkPqpewbhupX0T5D7pDo432qES34XrH1vwTsoBYXFM1vM7Mn6NcreSgQkAhIBicBsRUAS/dn6Zv+m4xobGxfVbs39i7HSOgur3UqwPaJFmEL0p5XvPEIwriJPUXff0tI8SfQflnVH3TZ5HVOATiX6D0qvqW7bzNDT39+vdjCuuu3yutzcnLuIflRUlPDi05tPrz7Ta9bW1gj5DUm+lpYWDh06iIycQpz0yhXZdZ7dHQwG3vqlVKO1q/+eb+J0RP/3B+SqR/RdSgZxPb8bjqkNsImvhXVaK5zSG3HtRhwSEnLR1Xn/FY57BiAPSAQkAhIBiYBE4AlBQBL9J+RFzYZujo+Po3dwBDdSa7Hy8i0ss8uDZmjj3UR/Gq++yLwT2aJ21p1HIba8VhL9OzENU4l+RkY6KisrEB8fJyrd0uNPmRDlOvTkk+RTBuQaXozFZjEi8PYjk2jE59Sjt3+6yqSYVqP/R4n+/bz69OQ7lwzAs2IA9ikNsI2vgV1aC+xyOnDZMxEeAckoKXu4tGs2/P7kGCQCEgGJgETg6UNAEv2n753/ZSMeGB5FUUMP1lun4We7XKz3roJWePNfRvTpvSfJHxkZnnGPPiUvJMAz7dH38/MTaT3HxsZm3KPPrDpcKVCV7rA4Fkk+i2PV1tYKkm9jY4Ndu3YJuU5mbhFcI0qwyCwGc3VD8JVpDGxCitDTP4zRMWYDv3d7HB79+xF9Ztm5XjIAt6w2XE9tgGN6C2yz2mGXWIFrrpFITStCe9uD05jeOwJ5RCIgEZAISAQkAk8GApLoPxnvaVb0srKlD+fCyvHDpXSsu1GOrSGN2HZbtkP5jpDuTOPRVwJyVYNx1amM+zDPPivhcpWBmxKMO1PSndLSUtHuTBN9auWVTVWj/7DKuA/DgudJwLmpEn2m12TtAAb68jxTiq5ZswaWlpYIi0mFU0QJFpvHYq5usCD55wMKUd3UrXRx2v3DiD51+qpa/akafXUDckVxrJJ+eBT1wCGpDvYpjXDI6sC1pFpc9YiDl28iqqubMDz04FoI0w5CHpQISAQkAhIBicATgIAk+k/AS5oNXWzrGUJAVgPWWadjtXMRNALrBMlXJfqTZH9Kis3HRfRdXFyQn58nvNgzTfRjYqLR2Ng44x79mzdviOqzLNQ100Q/KSlJVMBllh0G4BoZGYEefY6DgbecZPzww/fQ09PFTb9wOEaUYPnJeCHX+cwkGmf9ClFU0/HQr+uDif5EQO5Uok+yr0r47w7GnV6nL7LsFPbA4VYT7BNqYJ/eBvtbDbALyYGTeyRycivQ03tvDMFDByAvkAhIBCQCEgGJwBOCgCT6T8iLepK7OTw6huSydpj4FWH51QxoBtWJVJok+X8l0Ve83FKjf0ejT0xYpVch+pWVleju7hbSHQMDfaxevQrBEXGwDcrDcst4PKMTjLf3h+OcXwHK6tSTwPwZRN+xeBCuxf1wzm7DlchykWXnenYrnKILcd0vEfHJeRgamj6G4En+rcm+SwQkAhIBiYBEQBUBSfRV0ZCfHwsCzd2DogrpFuc87A6qxu7IJuyKbIY2q+Cq2M6IZgiLbBbneY1iOpHN2OSahmfmzBFZYGZCuiOJ/t0EX8FDleiXl5cjNjYWenp6WLHiF5D4O4YU4BvzicBbkvwL3rlo6lDfM85iXc7uN6F99Cyu5vXdZVb5fbDK7xdmXdAPxWwK+kGzLZywa4X9UMyuqB92RQOwLx6AQ/EAHIsHcL1sAE7Z7bBPrMXN1Dp4lfTiemwhbgSmICEpDz09/WAGKLlJBCQCEgGJgERgNiMgif5sfrt/k7EFZzfCzK8IhjcLYBxUDqPAChgEVGCP/72m718B/YA7xusU07wWK4m+tRUeZ3rNqR59Ozs76OjoQF9fHzHxSQhMLMfSE3GYoxuMT02icc63AC0d/RgZHVP728ZCYPbOrth2wAJnYuvvtrh6nLltZ+Pqodi5uHpMtfNx9aBdiKvHxfgGYVeSGmGT3AiH1EZcS6jFtbhK3EythntENjyDUnErvQStrV0YHR2bjM9Qu+PyQomAREAiIBGQCDxhCEii/4S9sCelu6NjY2jvG4ZHSi30XXOx3iodv1pl4DfbLKyzycIaa1rm/c0mE2um2LLjAfi/Z58THn0GuRYXF82IDQwMTAbjsmDWTLXLPk4NxmV6yj/afllZ2bQFsxgA/Efb5v0MvKUXf+XKFVi1aiVMTEzgFxiK4NRyLDuVgBf2hGKhaYzQ5Jc3dKtNmBn43NnZCdtr17BZZz/WHLDBdsfcu80pF9tv2w6nXCim7ZSLu8w5Fzudc7HLORe6rnkwdC/AAc8imAWU4kxoGWxiq3AtuhzXQvLgEZgKn5BUpGeVorm5AyMjo0/Kz0j2UyIgEZAISAQkAn8IAUn0/xB88ubpEGBaxbr2fty8VY+tDtlYZZuDlfZ5WOVQgJW3bYXKZ+UYz0+aYwFWTbEfTofhX889h3379sLGxnpG7fDhQ9DW3gFDQ4MZbffMmdOiXbZtaWkxo23v379PtG1svH9G271w4Tz27jXCggUfY9eunfDxD4FfUhk0bdLwz51BeHtvGMxu5CKvvBVDQ0OTRJ/59WnTbUwH2tfXB2Y12qqjj1UGFtjlmAxdr7K7TM+rDKq2x7sMU03fpww0A59yGPqUY79/BY4EVcIirBrnI6txPrQU9iT6wblwuJmI6OgM5OZXoq29G8PDkuRP937kMYmAREAiIBGYnQhIoj873+tfNiqS/PrOAXilN2CtdSZ+scvDBp9qbA1thGZ4813GHPpKQK5qUO79KuRupEZ/7lx8+ukCfPvt0hm1zz//DB9++D4++eTjGW130aKvRbts++uvv5rRtj/99BPR9meffTKj7X7zzSJ8+eXn+PLLLxAWEY3gWxXYZpuGf+0Kwiv6odC1SUNifiNaWtpElVxRCK23Fy0tLSI159QvH88zoJcZfFav34jf9h3HYZ80XM7tw+W8fmEsmKXY1Xxm3pnIvmNVMABVm5p5h9l3qMt3K+nHjaJeeGS3wj6+Gq6J1bD3TsGNm9Gor2uRXvypL0X+LRGQCEgEJAJPBQKS6D8Vr/nxD5JkThC6/hFcT6nDautMfG+dDY3gBmwNa8bW8AlTJftTib5C9lWJ/g6VVJsK0Y+Pj5/xASnpNSMjI2e07anSnZlsXDW95ky2q5pHPzQ2E5utbokUmi/rh2Dr+UQUVHego7MLmZmZ8Pf3w+joqPiclpYmimqp9oXficHBQWRnZ2OzxhZsOXAcx/wzcYkkf4aIvlNRP1wLe+GU3oLLEeVwTK6DS3w53ALTEBuXrdod+VkiIBGQCEgEJAJPFQKS6D9Vr/vxDXZsfBy9gyOwj6uGhkMOfrbPw6aAemwJbZJE39MTLM5VU1Mzoy/gzyD6zn5JWHUuCfONwrDL+hZK6rrQ0taJ5OQUhIQEIyUlRcQ3MMd+cXGxIPWqg6S0Jy4uDgb7D0LD+DhMg3NxPr19xoi+Y9EAnPO7YZvSiCvRVbBLboB7XgfsvFPg6ZOAvNwK1e7IzxIBiYBEQCIgEXiqEJBE/6l63Y9nsBOBt0NwTaqBtmseVjsXYr1PDbaENQsTHv3bXv2pHv2pXv3JollKpdz7ePRLS0sQFRX5QGPgp7qb4tH38fF5YJt8JgmtuttUjz4LT92v3/HxcWBgsLqbKtHnfSTU92ubz1V3U/Xo23snQs82DfoOGUgpbEJnV7fIsR8aGiKexWd6eXkiPT0dDDSmFp8bPfkk+RERETA5cQrbTc7gaGAWzqW342Ju3z1EnxKe6aQ7qoWzKOFRle7YF/bDMa8bVxIacCmmGrbJDXDOaYdjVD5cvOKRnFKArs5edYctr5MISAQkAhIBicCsQ0AS/Vn3Sv/cAY2MjaOxcwAB2Y3Y5ZaH9a5F2OhbPUny7yL7UzT6JP3TEf27yL4K0d9wW6NP6Y46efRZ0VXdTSH6DBZV8snfb0+Cre42lehnZWXdt30nJ0f09PSo2/QjVcblc9XdVIn+jeBUeMZVIDanAW3tHUhPTwMzE0VEhIMyJ+VzdnYWOjomquIqJD8mNhYmJ05jh+l5HPJKEgSfJF99on+vTl8h+tcK+mGf242L8fU4H1kF68QGOGY0wyGhHE6+iYiOz0Fdfau6Q5bXSQQkAhIBiYBEYFYiIIn+rHytf86gBkdGReBteH4z9G/kQ9O9GNuDJ6reTnrx6ckPa4Ym7TaxJ7lXbFt4M0jsVY0afW3FfgfRv3bNFn5+vsLDrC4S6hJ9d/fryMnJUbfZe9Jr3o/oOzjYg/IXZqZRd1P16HOC4OjoMO0k4ubNG2DqTXU3VaIfl5KL5o4+ocln2k0PDw+xcsD0m0FBQcI4Jq5GsBAWST77wmOGBw5ju8lZHPK8m+TfTfQZkDsRlHuvR/9uoi9IfsEA7Ar6YZfbDebMtwguhXV8HVwyW+CSXAV77wSERmWgtrZFVr5V94XL6yQCEgGJgERg1iIgif6sfbWPb2Akc9Tk17T1wSu9Hod9iqHnVQrj2GYYxLZCJ2qCqIug2tsSHEHcI1uwc4rtimyBThTvuWO7o1qhq1h0K3Rvm4Zbusi68zCPvoeHOwYG+kWqR6Z7ZLDowzZ1iX5BQf5ku2ybWDxoU9ejHxDgf1e7bHtkZORBTavt0a+qqrynbUViM90DVIl+RUWFkOBwouDv7y+emZ+fj9DQUGH05HMlgu+EY1UCbzdu3oytB07gmH/GRNBtbh+u5N0xVsS1UrX8flirmE1+P2xZCbdgAMysc61oQFS/ZeCtc34PrFMacdy/CPbJ9biR2wb3pHK4BaQgMCRV5MofHn4wdtONWx57ChAQSQNGMTo8gMH+PvT19qJXWB/6BoYxNDom/rf97ZDg/5nxUYwODYjf2MDwKEZvJ0DA+BhGRwbFeHr7+tE/PCbOTY5B3DuC4f4BDA4NY/iRKkJPJFkYZ/uDgxgYGgFXcflf78H/+Saf/ugfxscwNjKEob5+DI5MGcujtybvkAg89QhIov/UfwUeHQCm0Kxu70NgdgOuxlbhXEwdLqS14UxaB06ktsM0pR1Hk9thktSOI7eNn02SJ47znGLHkieu5z2KmaW0w1yx1HaY3zZDnwz8e+5cQSofJN2xtbUBPe+KMWD0YZu6RN/Z2WmyXXrKHxYHoC7Rt7O7Ntmu0u/Y2JgHdltdjz4r6SptKvumpqb7tq1K9EnwSeyptefz6NXnpITEnn9Tn8+4AKbW5MQkOTkZu/X24Id1m3EmOB3OeZ1wK+4Xdr2kH4q5l/SD5qFY6QBuTLGbZQO4WTYIz/JBeJUPwrt8EDeLumGf2girmCq4pdbDJ6sBXrEF8Aq+heiEXDQ1t4tJzcMmYPcdvDwxuxEY78fYYAGyPXRx+LevseSjD/Dhhwvw0YIf8O0+J9imVaNqUP0qz38aWONDwHgxMmx24OAxc+zzyUVR7wTZx1gFigJMcWrzInz+/Uas8qtCUfvQna6N9wAjkfDW3AnzC/7wrB68c+6hn8YwPtaLtsRDOHTwMLadC0VQQ9/jJfpj5ahOsMPlb7fiYEwtCrrkpP2hr0leIBF4AAKS6D8AHHnqXgQGh0dR3dqHoOxGnA8rw2GfQhh7F8HYrxT7fEth5FMKQ59SGNC8S6F/2/hZHFPOPWDP+6ezbdZReOa5OQ8l+lO19dHR0fcOZMoRdYm+atuUCLW3t09p6e4/1SX6qu0qn4ODg+5ubMpf6hJ9pT3VPWU299tUiX5iYiISExMQExONjIx0+Pr6Iilp4hjJPyU8HCNXIPLy8nD67Hn8tGEHfjN1xb6bOTgSVC7MJKgcD7YKHA2628xCKnAirBKnWAQrphbWifVwTK6HQ0w5HINz4RWeBf/oHARGZCAtswQtrZ2gJ1+S/Pu92af9+DCGOvJRFbQT2zW2QuPgSZxwcMMNdzs4XzLEvu0rsPGMG2wzmqG+gO7PwHQMY4PN6Mk1x6Gjh2FsF4SgslZ0DN9efegKRsBRXexetRs7XcIQUtGNjkGVVczxfmA0A3EnzsDZMwExLSqTgId1f7QTox2huKmnB+MTLriaXInqvpHHTPSLUBZ2GqZvfAvNoEpkdUii/7DXJM9LBB6EgCT6D0JHnrsLgf6hUVQ098IvswFnwitwKLgCBv7l0PEpw07ve22XdxnuMZ8y7PIpE/fwvruNbZVj91TzLYeubzk0rGMmiT6zyNB7rI6VlZXdNY7p/lCIvp+fn1pt8rmpqSkP1dRPJfp1dXVqt19YWDhdVyePqRJ9Lqunpd1Su22S+fttqkSfnvvMzAyhwWcALnX5XE0h8U9KSgLHQ2LNvl62soXOoRPYed4dB4PKcTikCkdCqyfNJLQaU+1oaDWEhVXj6G07FlYN07BqmIVWwjSoGKa+uTDzzYO5XxGsIsvhGlEA75B0JCTkIDe/AkUlNWhtu/947jdOefxpQ6AbXdXBiNr/Jt5bfxyHAvJR2DOE0eFO9DUlItn2V2zZdxYHvQpRN9KLka5c5EY4w93uMi5duohL1k6w8b2FW0296CTJHmpGe0Us4m5cgfX/z957eLeVXfmaf8hMv+np93qmu5/ttl3JObTL5SrblVRSSSqplHOiJFKBWcw555xzTgAzCJJglhjFnHPOCSClb9a5ICmIUkW7wrShtb51L4F77rnYIKHf3dj7d4IDCAwMIyxdQUH7FPNPRMnJOisjVTTkxxAnxgcFExhbSH77OMOrWrGs+w48We6m72ERUZHF1NSnk5mQQlZ5Cw9Hh5hsTSTb7o+8ffg0R0yCCCpu5tHMIlvLDdTEGHHnr+/y5z9c5IJ/JrKhPqpSsimW5ZNXLEOWHE5IlZyEe7aEJSopmVTzdHuN7eVWWorF6wskMCSaiLgMiuQRhMsbqR9ZZFU9x/JwCbWJlzn/6w84cs4Gy0Qlxb3zrD/ZZmtaRamsmMwsGRXKVBJC0pB3zzA42kJXdRqZ4rzidQdGECGrp2pgnqX1GdaHCkiMkZOXm0xWWhhhgUEEhsQTXdFL71gLHapQQgyPcfjf3uBPt+x5kN1A/fAYyxONtORHEB4izhlMcGIBOQ+HGVPry3t0f4/0+/oI7I+AXujvj8h39PPW1jbr65usrKxLzM8tMzOzyLRgdmmPqdklJmcWmZh+hvhZIJ7bO3ZmkZnpRebmlllZXpMQ5xfzfJ1/q+tqesYWkDWO4JzXiXlmB+b5/ZgVD2NSPIJx0bDEvcIh7hVouV8wxP3CIelx06JhzIpHMC3WHme88/j94lHul4xL3C2blurx7ypn2eWecpZ75bPcL5/lSvKzGv2lpUVJZAqhKTE6ztjoOKPPMcHY+DTjEzOMCcanGRmbegEhEqtq6klNy0KeX7zvHNrz7s2zO9+X2IprnJqaJi0tndTUdPr6+pmfX2R0dEJi99rE9UnXOD7D6Njz1yh+Ftf+7DVMMTY2yeLiMmVl5dJ5VaoqqX52YmL8+Zh8iWvc/7pEI62u0BciX/QlKBSlCOtRYaMpmoZFpl+MFRaaYn2AgKAQDCwduReahX/Twgt1+c/V5LevEdq+Rlj7GuF7rBMu1eSvIxx1ItqWcStoxjwyGyPvGG65x3A/ooyggseklbaiKG/Sr3j7df6Q/6HHzLMwkIPM8Ef85poHztkNNI9MMTa/xOLGBuv9qcTH5hJT3EX/Yi9TNXbY3zrIJ0c+5IOD7/HhwQO8/el9jEt7eTw/z9JAIZVRBtw49g7vHTzAB+//lfeOX+eCRxb5EyusbXTRkmiK/aUP+fC99zl06D3+8uFpTvrISW2fZWVfkfv2SAZ53mf58Q+PcePBcY4dPscN9yhCCjKQu1/g6umP+OTIB3z48XEOG7phlt3I6HgKUXc+4uNXXuGn//k2fzpvicujPFzffZ+zB47z0eXLnD9zkPeC3TH51YcY2SYS3beEeqmLkZIHON8+zKdHP+SDI8c4cvQIVw/+Oz846YunspPBsUqaMkwwvnSAI0cPcuCDj/jojDHXAhTULayz3GiJ4YmTvP3uMa7eO8nBv1zHoqiWvDRXQk2PcuzQ+xz4+CAH3/8T75x8gFlCLQ9HW5ktPc8fXjvKoVPHOHv1KEcPvM+Bv/6Z310KJ7okkfSwu9x+6+f87F/+jZ/88V3ec80gqbqUxyXOWJ1+h78c+ogPDvyFvx69yEnHeOIGVljbevLN9Qz8Q//N6F/8f4cI6IX+t/wuPnnylK3tbanEQK3ekpqjNjbUTE/P09k5RMPDbhoauikobCAzS0VqpopkWS3JsjqS5fUkyWol+8DoDBW7xGSqiMuulpoRU+R1pMhqpXEZGSry8+tpqO+kob6Lzo4hpibnEfNtbmoQ84tSByH+xXWJzOz29hM0W9uoNTvXtqmWbkBaukZJKG7FKaUWi6R6rBNUWMZVYptYhUtaLU6pNdgnV2MdX4llbIXEg9hKrOIqsU+qxjmlBte0WlzSarBJqJIet0yswSzlEcYZrRint3JLNohB4Tg3iya4VTzJrRLBFDdLp7hVOo1YGfd//ft/UF5RKQnN0NAwQkJCCQ4OISgwgqCgSAIDI/EPiMY/IBb/4ASCIzMIi80lNCaHoOgsfMPS8Q5JlfAJTUeQXVhDak450cmFRMbn4RcQi19ADAEBUVI2KihInDuc4OBQaT4xb1iYltDQUHTRlsdonxMCfHh4jISEVGLjUqmuaaSoqJKAgFgCAuMIicogLC6X8Pg8aRscnY1fWIZ0TeK6xLX6h2cSEpMjPR8am0NwRBohoYlUVDaQniEjNi6NgoIy+nqHiIyM0l7L7rWFPbs23bKdz9tva2t9TugLO02RyRcr4IqVcIXYF6J/fHxManIeGR3Fy9ubU9eNuBdVgNfDBXxbVvFtWZPwa11jF//WNQS6FptihVzdVXKF805g6yoeVSO8e8GQ//Uf/8E//dP/wT//y//NJzfM8IiXkyirRlHxEHEjpUcfg8/6HVhd3W9Vq2FzrpH+1I84/Ou3+P1xI854ROObV0FJ7zSTCyusis/F7WUWBwsps/81b5qEE1AzyPDyAKMNAYRc+gk/c8knr6OKxkRjbI5/yFvuCkrGlpgYyaXQ9QwGR09xNLub6fEoQj89z7VbIXi3jrIyU09T2GGOXXTCLLmFrn2tAELo53t9wA//9cf8+2k3TONKUdQkIgsy5dLvjTBSDtG5OMXkQz/CLM7x24+CSZzaZHoiBtgSQAAAIABJREFUgQQjY26fjyBycoEtTR4Jx3/Nu6+8za/PuWItL6auN5LAPx/krhD6vQPMdsYR/tcfccguicimCSZmH9IpN+TWG//EDz/xxkehpK7YjYCrH/GWXx0VE8vMjuZR5H6D6+9d51LVJIO1Ztw//gt+8KuD/MEkmtDSh7QPZZB48xyGF+0wVwwzq1lmsc8H/xOfcvVmID71D5ktPcvbr/ye390Kxat6iNG5dsbLDLn801PcjqimZPrxvtKdTda748nwOccPPw4iqm+OoalKqqINMLtzkUNp/cxubLEvnN/y/+z66fQR+P5GQC/0v+X3ZmF+mbbHA5Qqm8nOrycxvZzg4Fw8PVNx9krFMSgX24AcHgTJsYwoxSJaifkOppFlGIeXciekBMOgYm7vYBRSzL2wEkwjFFhEKaUxD6KVWIaXYBGQxwOfTOz9s7F1jMfRNhYfn3RiEkvJyKumWNFIa1s/4hsE4cTS3zeGqqad3II64lMVBEfIcHNNxM45AQv3VEy8MrjjkY5pSCHmkWVYRJdLmEUqMQ4v425oKUbi+oJLMAop5U5oKSYRZZhHKbGMKedBTLm0tYqrwDK8GLOAPCz8czH3ysTMIRkr5xRcAuX4pFbjntmATVYz92S93Coe41pqC+8fOE9CspyMbCV+/qk42EZhYRqElX0U1h6JWPmkYRWQjUOMAvtYBQ6xZdjHlmEbo8AquhSL8GLMw4q0hBdjGVGMQ3w5joK4cpzilTjGKnCMKsLaPxMrrxRsxXntI7C2CsPNLY7A4DTChUiPTCEkJIrQkF1BHUl4RCKRMVmERWcTHJyJl2cKtg5ROPmk4haSg2u4DJfIAlwTlLglluOaVIFrYjkuO/PaxZRiE63FLroUh1gFzglluCUqcU8ql/BILMMjtgTHwEwcfNNwcE/ExjICG8swPH0SCQnPIDwqjdCweMRNibgR+Txxr/vcfqEvvPJbWlqkOn2ZTCYJfZHBF6VCYuEwv4BAPjl/FbOkctyqJ/FuWvmbhX5A8zJ3owv55Z8/5H/8j3+ShL4Q+//6b//OD3/8E37yyiu8+uqr/PKXP9ejj8Fn/g6cP39236f7U55uraBebOZhhj2+Zoc588Gv+P2rr/Dqz3/Dbz424mpkOfkDs6wuiobQFOSPR+hfmGV+oo6mbCu8z/wnP7XPI6cygkwHYy5/7IpnzzLTm9tsbc0y/TifMlksvnWDLM6kEHPmIKc+NuBMWBHZj/oZmh5heHKe2eVN1C/J6Od7neaNn17GoHSAR1PzTD4KJMb/Bn94UMTDhQ1Wt7fYWm+lJd0Zh798imHNDL0DcS8K/cO/5ehZK+7JephZmWJ9PYvoDw5rhX5zLQPFtpz4t5s4FnXRtKxha3uRxcF8Ss1+yC8v+uGfFUJmgDU3P3TDd3iNCfU221uzjNeGEu96gtf9Gmgtu8fd48f56yV/vNpmWVxdR73eS6eiitrKTjoWFthcaKZTZYPToYOcN/DFo04I/Yv812t3MIpvoGpJzZZmnOWRKLx/8T63/YvIHm59Qehv9CeT4/UpP3z9KhfC8olv6qVjZJSZmSnGVzQIg4h94dz33ut/1EfgHzcCeqH/Lb33G5saGtsGKCyoJym7mrDsOvyyH+KR3Yhzdhs2mW1YZrZhltPB/awO7mR3YZTbw+28Pm7l9mrJ6eVmTg83snu4kdXD9Szt1iC7h1s5PRjl9nInr0/inqyf+3m93MvuwiSrHcucDh6kt2KT3oJTVgvumQ/xyawjOKOa2LQKMrMqKS5tICGljNDUCvyz6vDMeoRL5iPsM5qxyWzlQU47FjkdmGV3YCbrlUp3zAsGMCvox0zej6m8DxNZH8Y7iH0TeZ90nGVhP5aFA1gVDmJVNIht8RC2haJBswen/B6c87twl3XgI2snsOAxIUVtBOU+wielEq+kSjyTqnCJVmDhEE5QilKqIw2QteCd14Z7dhuusg5c8rtwLOjBoagPp7JhHBWCIRxKtdiXDmFXIubWYlcyhHhMHONcNoyLchhX5TBu5SO4iW1JHx7FvXgX9+Bb2Il/QSdB+W2E5zcTKWsgLE1JYHimJOwjIzMIFfvpCiJzaoksaCKiqJ3Qkm4CCjsJUPTiV9aHr3IA3/JhfFSjWqrEdgxv1ShelaN4Vo7gWTEibb0qR6RjfKtG8a8eI6B6jMDqcYJqxghQDRNQPkBQ+QDBil4C8zsIL+4iorCVSHkDERkVBEXn4e0VT3BIPGHhUV9K7O8X+qJ3QWTyCwoKpJKdwcFB1tfXaWtrIzA0jCsmNhjHleJSNY530zI+zSKb/+Uy+rt++vsz+gHNS1z2SuGV37+9J/KF0BecPH2RwKAIqSlYNAbr0cfgs34HRKP4C/+ePuHp0w3WZroZfKyiTimnICOOpJAHOBsf5tiJ21z3lpHb2810gz8Rrje5a3CVSzeuc+XqJ1x6/wf8wCaPrHw3gs3vc+BYLBlrT1iVLCu30azNMj87ysD8KprNIbrlPoTbnuPS+SMc+vgkJy+acT+sFFnnDAv7lKm2dOcGr//SjaChFcY0y4xXuuB359f8v78/yPHz57lw6QKXLh7j+Ptv8aef/4V30/tp7Yp+QejHH/yQGyZh+LUt8/TpEk+3con98Igk9KPqFbSlG/LK/7THt36Mvi1xIRo2ZxrpDf8dv78RhF+cI+H2n/DbH7zJO2cvcObiBS5dOsuZo2/z7vtv8f/czqOq0IhrJ4w4bppLwcoThM0n25MMV8WQ5mGE8c3LXDS4xdW7Bzjy67f45Mau0L/Eb9+wxSq7gzYx95Mp1qaSCPrVuxj6FZI1tF/oa9he6aG/NpIA07NcO3OQQ5+e4Nh1C4yDcknqWdSX7rzwi65/QB+BZxHQC/1nsfhG95aX10hKVeLtm4GTbyY2IflSxv1BSj0Pstowy2rnfuZj7mS0YZjZwa3cPgzy+rkuyNUhq4dr6R1cS27l6j6uJTVzJaqWy2FVXA5VcSlUxeUwFVfDVVwXBJdx3aeQ6845XLVJ5ppFLAZmkRjdD8XSMgLfgExs7eMwtYvnrnMqd7zzuBum4E60CsPoam5FabkZWY1BZDU3Iqu5Ff8Io/THGKVpuZMuXkM7dzPauZcpXlM7xlnt0s2GSVYHprtkdmCW1YFFdjsPcjqwzuvAKvUR1om12MSpsI4sxTo4HxObGCwsI3Byisc3MAvXwGxcIotwS63BPa8V94IOXAu6cVEM4qwcwVE5ir1yFDtB2Rh2ZaPY6mCd34NVXqfEg7wuBKZJDzGJr8MkoQ7j+No9jAJLue0hx9BDzh1POfc85dxxycLIPgVDq3humUZw83YAllYRuLklSd+UuPhlYeOZiaVHFg8CC7GNU2GXXI9Ncj3WyfVYJdXzQJC8Q0oDNpnNOMg7cCzslnAu7MG5qAfX4h7cS3rxEJT24Vnah1dpH94KLb5lffiV9RNQ1keAspfA0i48RXlUTCkOoTKs3JO5fdMPG7twfPwivjCzL7L3k5MTz5Xu1NfXSzaawmFHZPCFu05PTw8+fv5cumfJraAMPBrm8WrUivz9Ql+U8HxW6c7LhL5/8woulVOccM/h1T8d4p//579IAl9k9n/1q98TFp7AyMj0N/q3qj/5f9MIPF1iZaKJhxFh5LaOM7Qi3Fye8ESzwsZ0K31Vdtgf+ZBjF6y4n51Hpesxbty5haGlA/be/nh6WWB/4Sf8xD6PrAJ3Qszvc/B4HFnrT3eE/garE810NCrI7phhdamP9roiirMiSIx0xs3mPibXjvLJpxZYRKuoWnzeTUYI/VwfQ177TTBJMxtMP1lhQuWKv+lb/OCj6xjb2GLrYI+DgzU2FqaYm9lhVzPJUH/MS4T+J9yzjieybwOeLoGu0G9Q8DjdkNf/xQrPmhF6NELob7A+WUub78/57dVA/OKdiXA4zVuvHuaEtR2W9nY4ONhhZ22CuY01V8PqaFfe59pJC85YlVK1JXT+Fk/nS8n3NcXC4BrXrOxx8ArGN/I+d989wIUbPjsZ/cv85mcO2OZ20SFaxr5Q6G+iXhpgpLMQuTyajDAXvB3ucu/WaU5ev8cnPrW0rqhZ33fj9N/0t1j/svQR+MoR0Av9rxyyrzdgcXGF8LA8rBzjueOcxA23DC45pXPZJ5/LvgVc8s7ngnc+573lnPOSc9q3hFN+Ck7q4q/glE8RpzzzOe0h45S7jBPuMj51z+NTtzyOueRw1DqZI5aJHLZI4ON9HLwbyYdXA3nvrA/v7/DBOV+OXA3iyv1IrB3jMbOO4YZpNKfvRnL8fiTHrRL5RIfjVkkct0rmU6tkjj9I5IRDOmc85Xuc85Rz3iufi975XPIt4IpvAVf9nnHFr4DLfgXS8xe95QguCXzknHNM46xdMufskjlrmyRx7GYIJw2CuGkSLpUPOYbIsQyQYRpUyP3QYu6GFHEnuAjDkFIMw5XcjqjgVkQFNwXhlS9gEFCEgX8BBgEFXPfTct4hlfNiTvsUztgmc9o2SeKwQTAfnfXm4HlfPjqn5cBZb94/7cV7Jz0lDpz14fgVH24bh2DvlMAD13QMzOM4ZxjOKaMwTptHc8EuWTq/mENwwT6ZS46pWpxSueqWiYFPHrcCCyUMgwoxCi7iXkgRxqHFmISVYBJeKmEaXoppeImE2c7WJKwY49Ai7gWIm5JMbrmlYeCSylW7RE4ZBHPZKABr+yD8/YM/N6svSnRGR0cYHByQ3HtMTU0pKyujoaFB8s8X5TrCTjQkNJTT1w05YxeEa/WUVK7j3bwqZfOfCf1nmf39Qv9ldfpBbWv4Na/gpJrmdmoXF8LqOGjkzJsHjvLL373J7373JpaWzjTUt7C2uvH1/gj1o/6xI/BkkpnHCcS9/wqH3bKIaxxnak2N5uk2T7cWWR2LI+r8YS6cM+BCoC8Bb/6YD9wLyeqdZ2ljgvGmGJLuvsJrjjKyK6PIcjHmyjFn3DsXmNjcQr3RS6fcDX87I05kdjI5mEFSQDJRmU00L6+i3hxmos4S+/c/5YppPFFDz/vZvyj0N1lqCyXB/zp/MM6lYmKFxS0NmvURxlrKUSbmUjK1wfz4izX68Qc/R+i31DNQasuZH5zCJLOJqpk1NjbGmGiNIf7sv/L6GV/8skLJDHjAjQ/tceteYHhd9HMtsjBYzcOKdEIeTTBVZ8at54S+mie9rjicvMapW7GEDS7xZGuBlbFYIs+cwMDgqwh9Txx/+h6XZQM0za+xPFCMqiCYB1mP6V3aZH1tkOFyJ7yNP+WnR+PJnVtnTi/0/7H/vvWv/jMjoBf6nxmav+8TyyvrZORWYe2ZxvWgUs7ENfJxUBV/ccjjL/a5z7DL5k/G8bx5LYg3L/s/zxV//ngjmHdM4vmrQy5/ccjlz3Y5/Nkum3dss/mzQx7veiv5MKSeA+EPORDxiI90OBTdwtGUXj6VTXBCh7PyMS4ntHDFJBS7iBLM83u5XjjKydQuDkc28vEOYn+XI+Kx0DoOeJXynkPuHh845PKhQx4fOeVx0FnGIWcZH7vId5BxyEXGQReZ9PwBp1w+1OFIQCXHox5yIrZ5j4s5/VzN7uGqfzHX7wZJpUQmKY+4ElrBSc8CjnvkS3xwJ4J3bwTsI5B3bwTy7vVnfGyVwicuuRxzl3HUNU/idGgV5+MauZDQ+hxXMrq5WTCKWKnXSPkiYsVe4Q50ObKGK3YJWHikEdE0j3vDAjbV8xiXjGKQ0cm15LY9rie3IZHSxvWUNm6ktHExvIpTHnJOeWoRN05nvfI5J278fAq44FvIRd8iLvrtIP0sHivkvE8h57wLOOel5Wb8Q4wy2rXfqmR1YF0+ySXXLG6YBmLv6E9oaIiEbl3+/v2cnOw9oS9EvnDhEe46QuQLx53Dn57ignMEjpVjCIG/ixD5X1foB7Ss4FI1jWF6N8cD6vGunCDi0TSBxa24R4oG6RQam3uZX1xDvf30a7O5/ZRvCrHiqFgx+gsWS/77frDoz/YVIrDJ+lQd7eF/5p1PbnHaPZPEh70MzIwxM1ZDbdwFbhy4wFnTAHxk0QS++SoHnbNIauylp1OOIvISBn/8D35kkkpqYzkNyeY4njvIX71KKekbpbc1injzM5w7fIeb5cPM9gfgc/oi52/641rdy/j0AMOPnHA5eoU7tmkkjT3vZ/+i0H/K9kwRlZHGnPiDEbdymqkbGmCgOYY0JwPOvm2DW9cyIyNfTehH9w4y15NI7JEfc8giDD9lKy3tMsrCT3Li3/5P/v2wN76KImryHPE4/SF/9ihC1jnCQH8pymhDzK5+wvtpvfRWmrxE6HvgdO46J2+FEdjSw/RItTauf3mHD6944aSsZrLkMr9+4/My+m30lXjh/No7nE56hHJkhommCJI9T/L6aV8CHvbTMd5HX5kngdaX+MWlDIrnN1jUC/2v8LegP/QfKQJ6of8tvdvC2WZqap6A4Fxu+hdxJrWDI5lDHEjtf560AQ6k9PFhUs8eB5J6kEju4aPkXg6m9nEwfUDiUNoAgo8F6QN8nDHE4cxhjmQNcyR7hKPPMconOWMck03scVwS/OOcyRrgUmglxvaJ3E+ok4T+Kfk4n+aOPseJ3FH2yBnlRPYwn2YNcUKHk1lDnBJkD0uczhlGcGaH/T+fzRlGcC5vlHPycc7nP+Ni4SRXCie5mNDMeZsErLzSsZJ3c69knGv5I1yWa7mUM8jF7AGJS9kDSOQMIh6/rMNV2bA07nr+KNfzRyRuFI5jUDSBQfEkN3UQjj+3FDMYls1iqHzGrugXQl9wu3CU80JoGwbgmazCTTWJtRD6FTMIy9B7iqk97iumkCib5n7ZNMZiq5jcsxiVrEZLxzHewaR0AoGpQDH5HGaKSSTKJjFXaLEon8GyYpYHlbM8UM1iXb2AWcEAZ0zjuHDORsrqC7G/X9zr/qwr9MUaBKJJW6wHkJOTyzvvvsdN/1QcFQP4NC7jK2ryd/BrXkXg36LLGgHCaWeHwNY1yXoz+PEagl3bTdfKSQxTOrke10pIzRQJrQtEFLURnqIkPktFWm0/Rb1LlI1sUDa6iWJkk1IdSkY22U/xyCaComEthcObFOyQP7yJQD68iWxIoN4jb0jNV0U+rKZqUs38hvD0/pY+VPTTfMUIPOWJZoGNGSUlgRcxPPpb3vzlq7z+s9f42c9e540D1zjtnUdayxATYzW0RX/Mp797nV+99hpvvP0xH5y7isOd3/PLV49wLriIrDo51TGXuHbgdX75i9d47fU3+f1pa+6kNtG7rkatHqZLZo371bf4869e5Y03fsbrr73NW0YR+KsGmZBKZp69hJcJ/afbiyz0FaAM+pQTf3yD3/7iVV7/1Tu8ec6WuzldjKxvoZ7+ikK/bwXNSj+zVZbYnfsv/vzbV3n1t3/hzQMnMb3wY/7zrD8eym6Gp+tpl5lj/vHr/P5Xr/P667/kVx9d41RAMdULayw1We4T+ts8XW+iLuIqhofe4Eev/oyf/eId/mhgxo0L73D44CkOXPWgouAyP/s8oT88yERjOFHH/oNXXnuF142jCK5Q0qPywvPS73jrF6/z8zde5fXffcDbN7yxrZlkVjQL6//unv0y6ff0EdCJgF7o6wTjm9wV1pXCyrJE0Yi1TzanvIs4mjXEwaxRPsoe2+Ngzjj7OZQzjkTuOIdyx/lYh8O54+xyJHecXY7mjnM0b0Lik7wJdjmW90zkC8EvhL4k9vPGOJ/ZyzXnDEwD87mT3srZgklOyJ/npHySXU7JJ5HIn+S0DmfyJ5EomOJMwRRndThXMIVE4RTn93GhcIoLRdNc3Melomku5w1xKbKGS7f8MRUOP/kDGJROc7XkRa6VTCO4Xjqzx43SGQQGAsUMN/chBP2tslmJ22Wz6CIJfSH2dwT/fqFvVDbD9aRWzjukY3A/RGostq2cxrRyjvsVcxjvw6RiDpPKeQnTynl2MaucR0I1j/k+LFTzWFQtYLmPB1ULPKhexGof1jWL7FE1y/WQCi4Yh2D+wEeyI9UV9vv3dYW+aL6dmJggOSWFUxev8/FdbwwiqzDO6JJWQRYrIUvk9GL2Uvowy9FikdvHg7w+bPMHcCwaxF0xhH/lKJG1k4RWjuCV04pbUjVRQuBn1BCTWUVKaQvZjaPIe5YpGNygYGiT/KFN5IObyHTIG9xEkKtDzuAmguwBLVkDm2TukDGwiSB9YJO0foGa1B1S+tV8HbIG1dRNa5je+HprVXyTnz/6c+9E4OkWT7eXWBh6RGt1MaWFMuRyQT75lU00DMwwubbJlnqB1fF6GhQFFInnSyspr2+i+3EFyqIq6nqnGF2YZnG0iWZVPoX54hwKSuo7aZtcRS19s6NmfaaTvsYyyqV55MjlSpRtIwwsbLBP5/N0fYyJ3hZKlf2MbG6zKQnXbbY3ZlgcrqO+NJ8iMU+hktKGLtpmNxDfIj3dHGGkpY2WR4MMbqh58mSC4Zo6WjuGGVzdhqcaEI9V19LaMcLQ0gzLIyoU7u4ExCYQn5WNTJ5ORoIzvmf/N7+zSiGmeYq1rSXWZjrorMqnpEC8vkIKK5uoH5xn+ckTthbbaW5o52H7NLPC21J8lfVkhaWRRlqrRT19PvJ8BSWP2mlqVFFbXYeqvpPpyUYUik46JpZZFq/x6SZbmyP0K6to6ZtifH2NzcVBhhsKKSqQkd/YR8/MHOsL/Qw2llJWICdfvCfFlSib+ukRrkF61x39n7g+Ap8ZAb3Q/8zQfDNPjI3PEptcxjWndI5ENHAwa2RP5AvBv1/ki5/3hL7Y1xH5QvDvinyx3RX5YisJ/R2xvyvyxVYS+jpif1foi3Ke07IxLkTUcsc9k7tBxVzJ6vlcoS8E/8uEvhD9f3ehXzTJlew+TlslYeSSinHSQwxLJiShf6VkGsGu6P8yQn+/2P88oS9E/57Y/4wSntuFY1yNquPEDV8ehBZhV9SPpepFkS9E/zch9IXY1xX8eyJ/R/CbFgxyw7+Qa3d8SE7JolKlkmrvRWnOfpqbm/ZKd+rq6khKTua2hS1nrf0wz2rHumBwb7XbvZVvi4ex1cGueBgtI9gVj2BfMoJDyQguihE8lWP4q8YJrRojWDlArGqYuPI+4gqaSc6tIrv0EbKSRxTVdlPUPkV+/yqFQ5sSRUOblI9uUjuh5uGUmqZpNc0zGomGKTXK0ecFvxD64gZAfAugmlBTN6Xm4bRmj5pJtZTxT98n9LMH1RSNqFGOa6ib0lA/raV2SkPFhBqRwRc3B/tvCHKG1PQsbUnC45v5BNGfVR+BvzEC23MsjZRR5GCErb0ddq5ueLrb42h7h2vXLnMvp4nayTW9L/3fGGb9cH0Evi8R0Av97+CdeNTYi2uwnGN2GRxO6+OjfWL/cwX/PqGvK/Z1hf6e2NfJ5u8Kft2s/q7QF9tPZeOcyx3milc+hq7p3ImpljL1uln93Wz+7vbLCH3drL5uRv/cZ2T092f1RUb/UvE0lwvGuJTQzBWbBO74F3A/r5sbOyL/ZUJfN6v/XEb/JVl9SejvZPV1s/m7+18k9O+Uz3Ert58zLtncMA3DMq4am7JxTPdl8/cLfZHZf1lG3+wzMvr7s/q7Gf0vEvo2tYvcTW/jslUsEdEyRkanpAWvXvbrL2ryq6qquHLlCh6enlw3tuCsrT9uqjGpLCegZZVdAltWkWhdlRa6EotdCYLadlkjuO1ZiU5k+xpxXeskda2Q2DxHlGqYxPoJYkraScxvoLC8iZrWATpG5+me2aBxSo1iZIPioU1UY5s8mlLTPqehb3GLwcUtRpa3GFveYnxFu981r6FiTC1l/UWZTvmYmoYpDR1zGnoWtxhY0h43KsatbDG8vE3b7BaKUQ1C7AuBXzKqoWFqi/a5LboXxDFbiOMFYr9/aYvWuS0KRtSkDbwo9lvmtiS7v5fFVv+YPgLfeQSebrC53MVgqSN+Jue5duY4J06c4fRVC25FVaEcW2Zeo19+6jt/n/QXoI/A3ykCeqH/dwrkVznN8tIaJSWPuHI/nE8i6qSV/XTLd74roS/E/kn5BGfjm7ntJ8fcX86V/FFOiTp+nRKeXZGvm9E/lT+JYLeERzej/1KhL0p4Xib0X1K+Iwn9HbF/tXia0645GNjFYxpRhlHpJFdLpvay+btZfbF9mdD/MuU7u+Jed6sr9EW9/m75jthKtfrlc9wpm8Eof5gjV3y4ZRePdUYTlqrZl5fu6GT2XxD6ooTnZUL/JeU7ktDfKd/RzeiLUh7drL4Q+hZl4xjG1nL0tBOlioeMjU1Itfei/l4XUZefmZnJb37za375X3/knGMo9uWjeDauaGlaxWsH76ZV9vgSzjvCXSfi8SrB9dP4lAwQVTlMyuMFIuWNJORUo2jsp3lqk+55Ue++zeTqliT2q8Y3GV7aYnFjm5n1bXoXNbTOqKXnxPGt05v0LWiY39xmfGUb1biaukk1YyvbrGqeML22Ld0ctEyreTS1Kc3RMr3JkDjn5hNGV7YpGFJTPalhYnWbZbV2TPe8hqYpDY1TmzTtzDO4qGFj6wnNs1vkDb8o9Btnt6TxX+UzQX+sPgL6COgjoI+APgLfRAT0Qv+biOoXnFM0N/b1jxMYkc+xu2EciW3lkE6d/ncp9EUJj3DhuRRRzS2nZKyiSrmUNyTV5e+K/e9S6F8unpZKii46pHPdOh6z7HYMSr8nQl+IfsUUF/xLuWQagUlgEQ5VMy9k9aXSne9A6FvXzGNWPMxZxzQuGvrw1/c+4VWxKug+XnnlJ/zoRz/gn//5/+L4A1+s5B24P1z6uwh90XzrWTGOR2E/IRUjxLYuEf9wnMiMamRFDbQPz9AztUzn1DKji5uS0J9a22JF/YTZ9W1aZ9U8nFinbXKFnulleqeW6Ztelva7p1cZXNxkc+uJNG5idYvx1W0ap9U0TqzxeHKF7mnt8WKc2O+aWmViWS3dPHQtaAX66Oo2bTObPJpYo2NqRboecbw0ZmqZrumihfV1AAAgAElEQVQ1plY1Ura/ZPR5oS/KeboXtyT3nS/4GNA/rY+APgL6COgjoI/ANx4BvdD/xkP88gnW1zdpbR/kzoNoPvUp4VBix5er1f+aDbmiMfdlpTu6Dbm7ZTwiq38uvZsbQQrMbOO4ntDE2dzhvaz+C0Jf1Oq/LKOvU6uv25Ar9r9OQ64o3xFcKZzgQqiKa06pmAcWclcxyY2XNObqZvR3G3P/5oz+vobcvYy+EPnlc5LdpqFskPOOGRjYJ2KbXId11dxzYv+zhP5zmf19GX3RnPtFDblflNEXWf0HqhmMszv55JoPx2+6cdE1miuBmXtcDczksn86F7yTOOMUgYXsMS61s3jsZvPFViej/1xmXyej/7zV5hrCO19k812UY7gVDuBXPkJE4xxxrQv4JVeSkFlB1cMu+qcWGZpZYXhuldlVNQsb28xubDO3sU3PnJq2qTXaJ1Yk0d0/vczA9DKDM8sMzS4ztrDGzJqGVfUTljafSJn9zjk1LZOrdE4u0zu9jDRmRjtueHaZkfl15tc1rG89kRxzhle2aZ/doG1KO0bcRIg5ns2zyuj8Biub23TNb1E88rzQr53eYnZDX/bw8k89/aP6COgjoI+APgLfdgT0Qv/bjrjOfItL2tVyr9okcti/gkMZQ3ti/zObcr+q0H+J+85eQ+5OU+6uwN/diqz+GdkoV5JbMXJOwyJcwbWsHknMi6y+rtDfX76zW7qz15ArxL6O686u4P9bhL42q9/LtSAFt+0SMEt5yK3CUalU57NKd14m9EVDrm5Trm5DrnDg0S3d2d3f77yzW8KzW75zt3yOe+VzXIup57JNEka2CdgX92NRMSM14e468OyJfZ0a/W9S6IsyHiH0rWsWsK6a5bKnnCt2yZhEVeJav4DrwyVcHy1raVjEuW4Oh8px3BoWJZH/twh9P7E6btMyzuUTOMr78C4bIfThLGENU/hmNRCaUEJZdRvdw9OMzK0wsbDOwqqaxfUtqXxnen1bqq3vnt2kf3aN4dlVRudWnjG/wtTSGgtrm6yot5lc22Z2/YlUv985u8nA7Bojc6vSuaVx80KsrzK9uM7SuobZ9S3mNp6wsfWUjvktumY3GNg5XlzP7lzjC6vMLG9IY0RZUe2khpxBrdDPGFBTOalhfO2J5PGv82eu39VHQB8BfQT0EdBH4DuLgF7of2ehB7Vaw0D/OM5uSZxyzORQVBMHdUp49ov9Pfedr9GQq5vR3+++syvwdbdCwJ/PHeRGdA22vlnci6/jYu7gCyL/bxX6L63TL5qWbDZ1m3J3G3J3s/rXiqe5ltzKZYcUTN1SuJPZgUGx1oVnV+x/lvuOZLG505D7gtD/HJtNIfa/jNAXYt+ocIQr3kVcvBOKbYwSa8UY5pXP6vV1hb5uQ64Q+7sWmy+t069akGw2dZtyv0pDrhD7ArP8fq64ZHLNPgXH0kFcGhb3hL7bo2XcG1ckhMDfRbdGf39WX6rT31k8azebL7Z+Lat4P1rCpWISi8wuPEsGCWmYJbRuEr+8JtwDMikoe0TvyLQkomdXNpgXmfz1bYYXNYh6+FGpaXaLkSU1E4sbTAmW1iXE8XOrG8yvqZlZ0zbaPp4TY7aZEA26S2qmlsTxG0wurTO9vM7cygYLq5ssrAmRv03HvIbHc9ryoIFFDWNLm0xKY7RzTC+to72uTSn7L2r4W2e3yB3SivzMQa07z/jatl7kf4efp/qp9RHQR0AfAX0EXoyAXui/GJNv/ZHisibuOyVxyCGbQ5nDfJSt9dbfL/T3rDa/BaH/qXyS0/JxruQNSg48Fj5ZGCU+lBpzPy+j/0JD7k5Gf39WX9d9R9dPX/LS32nIfUHoi4bcXQceIfTlQ9yIq+eWSRgm0ZXckQ98YVb/OfedfRl94a2vm9XfzeLrbneF/mc25Iqm3J2s/q2MDq57y7hvHY2drJMH5VN7Wf0vFPpf0JD7gtAXDbn7PPV1m3F3M/q7Ql9sb8dUc80lDYtIBc61s3tZ/S8W+i+W77xM6Pu2rEiZfCflOOYZXbjJ+wh9OEPko2n8cx7iFZxNVm4FvSMzzKxssrSxJZXdiKy8aKytm9ikYVLbMLv95Cnz61vMrmiesapheVOM2WZ2bZuuuS3KR9USojZflPCIG4apFQ0zO8yvaceIUp259W2aZjTSQltVE2qmVrdZ0zxhfm2LmVXNHnNrGpY2tqWmXeHaUzb+rFxHuO4IC06RyRer4ur/6SOgj4A+AvoI6CPwfYqAXuh/D96NhYUVYhJKOWedzMcRjzj4PRH6olZfrFJrmN6KXXAB5lGVe425umJ/12LzM+v0v8LCWV9J6BdPYSAb5KavHGvfLCzSm7ld9sxPf7/zjijf+TaFvlj11iilhXM3fbDyy8a2oGfPW//7IPStFGMYhpRxzjAQ5/xO3OtFLf4yno3LeDWt7OHdtMKLrOLTpMW3SbsirrQy7s6quMJyM6hlBUvZICYpj/Es6iPh8QKh5b14RBQRHCmjrKpFyrSPLmkz98ICs3lKTdesRrK+FG44G5qnaLafsLn9FPX2E8lBR2ThR1c09C9qeDy7xcNJtWSfKRx6RG2+cMRRb4txT9nYfsKSepvp1W0GlzR0zmlomtZQO66RbDp3HXbE8Vtini3t+OVN0dC7Tc+C9riqCQ0Fw2pE9l7XP79yQsPY2jbiRkQsiqf/p4+APgL6COgjoI/A9ykCeqH/PXg3tre3aWzswT0gh6MmcRzLHOBIzhgff9Yqud9SRl8q3ymcxKh4DKuEGpyiSrFKe8SFQu2CWJLA3100a3e732LzMxpy/y4Z/ZJpbhdPYJrbjaVPNtYRpZjLuritEKviau019zfk/l2E/hc05O5m9IWYNy0c5m5YGab28dil1GNfMS6JfTPxnLRCrnaV3N36/L3Snb9DRn93tdzdzL5uNl/s29fMY5XXxV3vXCy8MjFJasI4q+cFTLJ60MU0u0daBdcytw/rvD7s8vtxEivdlg7hoxwhqHKMiNoJ4uon8Svqxy2pAc+IEnyiSwlJUhKXpUKmaufR4DwTK9tSw62wsRRCX/jhi+y88MkXfvntM0L4b0h0zm7Qt6Bmam1bomFSTfe88NDXWmr2Lm7RNquhfXZTOr57Z1z33KZUgy+y8cIzXzTRinOIcWL841k17TMb9OzOMye+RdBItf7CMz9/RI1Y9VZX4IuFsqomtxhd1d6EfA8+RvSXoI+APgL6COgjoI/ACxHQC/0XQvLdPLAwv0xRyUNuWcVwNrKWMzlDnMyfQNTN77rlaLfjfCIb59g+jr/kZ/GYWARLNNfuckLyxNf65YuMveBU/gSn93GmYBJRUiOEsnHFDA5Fffik1uAZW8adrA6uF01wuWiKi6LMRhy7S+GkdCMgbgaeY+dYcfwulwqnuFQ0JZ1HnGuXK0VTXBHuOsXTCN/8vcx8yTTXBaXTksuOKLO5Xz6DnWoGh5Q63KJLcUmrx0I5wb3yGYzKZrj9EgzLZtiPOFYgvPClxtodf/y7ylnJSWd3e085i0T5LPd1MK4Q9fezGFcK4T6HaeWcJOhtVTM4lQ5h45+Ha3QpHkVdONfNY1s9j3XVPA+q5rHcRTWP5Q4PVNrnrKrmeYHqBayqF7DWwaZ6AYmaRWz3YVe7iMC+7hmOdYtSqY5HzTRussc8cEnCKqYSm9wubIqH97AtHkGX3VVunRSjuJaN4lk+hl/lOCE1E4TXjBNWOUKYcpA41TBJFX0klnWRWtJGdtEjMmU1FKtapQWxmgZm6JxeY2hRzZpamz0XtfhC6PfMq3k8s0HL1Bqtk6uSLWb75Iq07ZpZY3JFIzXpiuz8xNo2I8vb9Iox0+u0TK7RMqE9VowRdEyvMbdTvy8WyBpb3ZYWvuqZ3+TxlBizSuuE9tjdeQbmNyQLTeHCk75vUSzxs5TJX33CxrY+i//dfGLqZ9VHQB8BfQT0EfgyEdAL/S8TpW/pmIGhSSKTyzDyysYwsRGD9HYupzzmXGIbZxNbJc6ltHM+o4vzmT07dHMuQ8vZ9G4E5zJ7uJAzwIW8IS7qIhvmYvYAFzK6uZDRw8WMHi5l9nA5q4er2b3PyOzmanonN9LaMcrs4IG8B8/SPoJzHhIcW4xbkgrzrHbuZnUi1aGnPuZqSpvE9YxObmT3cCOn9zmu5/RyLfsZBvJhbhaMcrNwVHLMEa45gpvyIQxy+7iZo+VWbh+38/oxlPVjtEteH0bZXdzL6sAirwvnol588tsITionIL4MF1kb1vJuTHM6uZ/dITXqimbdu7k93Jf3Y5w/IHE/vx/BPfkz7ucPYKYY32ECc8Uu45gUDWOSP6ClYADTggHMCgYwLxzAvGgQix3Mcrswz+mUsuWOBT14FvfimVBOQGQBgenVeJf04lLUi31+j3SdlnldWMq6sSrox6Z4CJuSIWx1EI9ZSwxiWzqMg2pqD0fVFBKVk9gpRrEtHcGuZBi70mHsS0dwUIzgWKbFSTmCk2IY2/weHPJ7pGvwKesnsKQL14Bs/BPKCCjuwK92Ap+GWXyalvFtXsFvHwEtKwS3rRL+eI0YsdLt42XimheIfzRNXO04caohkpQ9JBU0I1N1UNs+SsfIHB1DU/RNLjAk7DBnliULzfFltVRLL2rjRUlO74KaurE1SaALO8yBmR37THG8ZIe5xsyqWnLXEc43U+vbUka+eXKdjskd+8xdy03JdnOF4fk1lta3pGZdMYeo32+eVtM88cxCU1h0SjadO9c2sbjO9KpGWgVXV+hLjbcToiZf33j7LX0s6qfRR0AfAX0E9BH4GyKgF/p/Q/D+3kOFt3531wh+/pm4+mdh45eFqUcGRs4p3HZK5pZTCoa+edwNK+VeVLmWSCVG4WUYhim4GarFMLKce0kPMc5ofZ7MVu4m1HE7VMHt0DKMwsq4F6HkfmQ596PKtVuxH1aKkZ+M2+7p3PfOwjYkH6+4UkKSlUSnKolNLcMlKA9r70xM3dO565KCoXMyhi7J3A+QSyvWmkWVY7qDiXRuJXfDy/YwT33Eg+w2HuQ8wyqnDfOUBoyjK7gvritCiWl0OebRFZjHVGARrcU8spT7frnc9cjA3C8Hx7ACfBIUhMWXEhpVgG9YLk5BuVh6ZWDqnoqxWyrG7umYBcqxEg44sRVYxVbwIKaCB7EVmEcrMYvSYhGrwlHWvkMHTjIt4jGrpFrMYyoxjy7HIqYcS2l8uXQ+67hKbOIqpX1j7yzue6Zj6p2JVUAOTmEF+EYXERZTTHCEHM/gHFyCcrDzy8LSOx0zjzTMvDOxDi/EMaESx0QVDomVOOxs7eLFuSuwiS3HIbkGz8LOF/DIf4xDai128Srs4ioRYxwSVNK5nJKqEDgnV+EYXy7NZeGdgZV/Nk6hMnxiigmMKiAytpjQ1Ap8cx/iUdiFyPZ71s/h2bCAx8NFPB4tSzX8on5f3AAENq8Q0rRIYM2UtACWT2EvkcoB0lR9JMrrSJNVU9vcT+/EM3EvBP7Y7AqTi6uS+41opBVNsUK0j61s0TW3Sc/0CoPT2puB3ZuC8flVyUJTuOssiQZczRO2njxFlPx0zmzQN7O6dwMh3UQIX33JdnNdcvERtfdLau0KuGKMKOuRvPF15hmeXWF8bseqc12UCG3xcFqzV7IjBL9SEvn6xtu/92ef/nz6COgjoI+APgLfTAT0Qv+bievXOqto5ltZWae2+jHpWRXEJhUTGV1ASGgufqG5eEUX4pOowDdZiXdyOZ5J5bgnKfFIrsQjWYVLYiXOCRW4Jyjxji/DN17xAh7xCpzilTgkVOCUUIFrkgqnhHJsohRYR5RoCS/BJFzB7fByxE3D3egKjGMrMYtTYRVXiW1UMVaBeVi7JOLkmoCXXxo+wVl4RcrxTdBen1eiEo8EJR6J5XilVuGZUoVbUiVuSRW4J5Xjm1CGf4IC/8Tn8U4owz2hHNfESgmPlCpcEypwiFFgF12qJaoUsyiFdF33oiswja3EMqEKWyFs48txiirCOTgXF/dkfHzTCQzLxT9Khn9cEQEpSgJSKvBLLsc3uYLAzGr80qrwSVXhk1qJb3I5wUlKHcoISiojMKkMv8QyvJIq8UxRaUmuxCVOiXOsAqcdHGPLsBI3ArEVWMSpsIyvwiqhGtvEapySqnGOKcMxKBdHrxTcvFLwC8okICyXgEg5oSlKwtIrCUmrJDi1kpB0FRG5dYRl1xKcWU1QuoqQ1ArCU5R7hIkxKUpCU8oISS2XjgkSx+7gJ15XUrmWZO3WLVmFa2o1rmm1eGTU4Z1Rj29mPX5Z9fiki/KsUjyCcgiOKiQiu5aggja8ywfxapjHu3EZ/+YVApqW8BDfIuT1YpvVSaxqiJzmKVIquglNLCUhVUFNxwj9U8uI7Liww5xcWpOYW1lnZVPDumabqdUtuuc0TK9p7TBFPf344jqTu2MW16SbgvmVDVbVWoedwaUtuhY0ktDvmdfQO7fB6MLOHNLxYsyaZIm5O4+oyxclPqInYGRRQ+/sBuMLOvPsXJuYZ129xdz6Fk0zW1LZTmq/1mVH65O/zfZTfePt1/qA0w/SR0AfAX0E9BH41iOgF/rfesg/f8Jt4RKytMrU9AITk3OSz/7Dhk4y86qJS1USFl1IQFQhnokVuKTX4ZjfgW1JPw9KBjEpHOCOXFvmcju3l5s5PRhk90iLXV3N6uGKKNPJ7OVSVi8Xs/q4lNXHZbHN7uNiZq9UyiPKeQTnM3o5l9XPhex+Luf0cy1vgFvyQe7mD2JS0I9lgSg96cY1rw3PzAZ8EpX4hMsJiiwgNK6EgCQlrkkVOBZ2YVcyiFXJkFTeYlIwiHHBIPdl/dyT9XE3rw/D3Gfczu3jVl4/t8R8eQPclg1yO2+Am7n93BQlPTvcyOvnet4A12UDGMgGMMofwqRQzDOIQ+kgbqX9eBd14S9rISirjpCUckKiCohJVhCZqiQooxpvWQs+qlE8KkZxUYryFlHuMoRd8SA2xYNYFw1iVTiIpSjN2SnTMS0YwqxwCLMi7Va8HlHCY7JTyiP2jQuGuF84jPEOpkUjWBSPYKPQls64KwbwKe0jsKiT4NxHBAthH1dCaLic2GQFYUkKgjJqCSjuJLh6hOCaMfyrxvBVjeFTOYJ3xbCEV/kIHsphCXflMO7KEdzKR3GrGNvDtXwUV+Uo0rZ8FPeKUVwrx3CtHMddNY5H1TheVRP4Vk8QUDtJUO0EYTWjRKkGiFV2EVf6mIjcekJTVUSk1xBZ2EKAvBW77Hac5H1EVwyTXD9KTFErAbEKgqOLyC5uoLt/gtmldRbWNSyua1je0EgCelOzJdlojq9o6JkTrjlqWqfVjC1vsazeZnlze2/M0oaGtc0tadzSpkZqkG2fVdM4tcnjGQ3z62IF3G0tG+K8GhY3NGxotqRx02saehc1PJrWUD+ppmteIznpiDHLG8/mWd2ZY2VzS6r/F8cJu03ZkBoh8gXVkxqp8Va48+j/6SOgj4A+AvoI6CPw/5cI6IX+9/yd0mi2EPab/YMTdHSN8OhRNyWKJuKzawhIr8E1qRqbWBWmMVUYJTZgkNbGtaxuLmf3SgtcXcgf42y+tuH2hHwCqRlXNOTucFL2rDFXNOXqNuaeK5jUNsvmj3JNNsBNUSOf18e97E7McjqwzevAKasJ15RqvOLL8AnIJjg4l6i4YklMBySWYROuwDRcyb2YaoySHnE7rY2bmZ0YiBp+2RDXC8a4Wiyab6e4vItoxt1ltyFXZystlqXTlHtTMc1d5QxmlbNYVYha9RFcK0bwLOvHt6idwLxHhGaoCI8rJi6hmMQ0JdEZlfilqHCIrsQ2oYYHyQ1YZDRjntOBuawX08JBbU2+YgKTilnulc9yV7DTjCvt7zwmnhM835w7J3nmi6Zcc9UcD1RzksuNS/WMJK79qsYILB8gqPAxwTn1hCYrCY8qIFZcY0oZYSnleMUpcQhXYB1cgm1cFTZJdVgl12OT2YxNXjvWuR1YZj/GIrudB3ldUl2+eO2iVl9sbXWwKxvBvmwUB+UznJSjuIgbg8oxPCrHcCvuxaOoG7/SHkKUvUSUdRGW20BoajlhsUVERMqJSVQQk6HCJ1GFV5yKyNRqEuQNJOXVSM22ClUbrf2TDC+qpZIcUWIjEB74wzs2mqPLWvtMIe5HlrcYXNRuhRPO4qbWy16MmV4Tz2kkT/3hZQ2jy+IcWwwsaseMLWtXwRUlOcJSc1kjyn809C5sSW46fYvi5mBLWlVXuOeIbwJEVl/Ms6J+gvDSX9wQzbxb0qJZzbMaaibVlIxukj2wKZXsiBVvVZMaqYFX33j7Pf+w1F+ePgL6COgjoI/ACxHQC/0XQvL9fkCspjs1OU9LSx/lNe3ICxtISCwlMDwft8gi7OIrsIyvxji2GqOYWm5G13Elso6L0Q+5ENfE+bhmzsQ2czq2SeJMbBOCs3FNXEho5mJCM+cj6jkfUsOlsDquR9VzK6aOe3G1mCbUYplQg21cJc5C6CVVEpxcQXR6JQmZKrKyVBQW1FFe0UJlTTtllS2kJCkIiZDjFSbHKaIY2xhR316JSVw1d2NrMYyu5UZUPVcjarkSWc+1+EZuJLdwPamFq4ktXE1qfYEbya3cTGnl9v/H3nv4SVVla8N/yPem+973e2/+ZubO3Jlx1BmdMSvZOOqYRlEJgiCSVJKKgIASBIUm59QNNDk30DnnnKor56oTq4rn+z1rV0GDmDOe9rd/1XSfffZe61S1z1r7Wc/aXY+JO2oxYWM5pmypxBs7azBvbw0W7qvEskO1WFlYiY8LK7HuUAW2HCrDrkOlOHC0AkfP1OLw2TrsPVKOHdtO4pPNx7Byywl8uP0sSGt5d0cJ5u0uw1s7yjBzewWmba3C5E0VmLy1Eq/vrsO0fY14fW8DpuxtwOS9DXjtmsHf8ZoZ+U2YsbcBr2+uwIytlZizqwbv7avBkv3V6qShsAZ5h6uw8XAFthWWYs+hEhw4UoGj5+px9EwN9hUU4eM1h7F6VQFWrj+CxRuOYf66Y1iw8SQWbTsrFKx3Np/B3I1nMHfzWSzYXYb5e8oxf3c55u8qwzu7SjFnhxpzd5Zi3s4yvL3rypi/uwyL9pZjSUEllhZU4oMsJenDPcX4KL8UeQfLsSH/Arbsv4gdBy5i1/6L2H+kUp7t8bP1OHC4AgcLS7D/aBmOXmhAVbsH3cEk+mLUtbfQHbHgSSqFHIL2Gp+BhoCJ7ogC+iyK9STYidZGV8QStZ2eqAV/MiWZfYL6Or8pGfwumZMGde+pzMNAgnNaQhb64wwqUggZSiu/2G2h2m+DtB7y/v26UvNhoEF1Hqr6MNgI6CmpDWgM2jjaa2Jf95Wxt4tg30KRNMNKi47/j/svg7M7xwOOBxwPOB5wPPBpDzhA/9M++cn9JBiIormxBxcuNODw6WrszD+PdVtOYsWq/Vj47hbMfjMPb8zZiBkLtmPawl14TQp7d2Die2q8+t52vPae+t3M93fh9Rlr8fqkjzBj6ieY9eY6LFi4AyvzDmPtlpPYuOM0dh8sQeHJKhw7USn1BC1NPWht6UM0mgBPIK798nrDqK/rwtmiOhw8UYlte4uQt/UUlq3aj/nvbsEb09Zg6uRVmPz6x5g6dxPeWLwL0xfulCLf1xbtwqSFu/Aqi30X7MTkBTsx/f1deHPJbsxavAtvzN+C16eswhsz8vDuvC1YuTIfm3edwq4DF7D3WDnyT1WjsKgep8tbcLGuCw2usKizNHqTaA+Z0uSoo9eN2qYuXKxswcHT1aLznrfzFFbkFeK9RTswc/paTJm8Cq9P/wSzFmzD2x/uxZyluzHz/d3g/qYs2oXXBw368K0luzDngz14a+F2TKEvp32CebM3YOkHe/DJpmPYvK8IOwmST1Xj2IUGnKtoQWlDN+oHYmjxK8UXzUqjL6wjFNfR2OPDmfpeFJa148DZGhw4WY6CE+XYe7wcOw+XYvO+s9i68wQ2bjuO9VuPIm/zEazacBhL1h7C0rxDWLZOjeV5heBYsa4Qn2w8jA1bj2HzzpMy8o+UYN/JKuw6UY09J6pw4FQlTpc140JtB0qbe1HVE0BzwBTFmwC17AnIrYxkxNnBtsKtiUxlsy+OFl8cTb446r1KQpPXdUcV6KfyDQtiS9wmKgaSaPAk5JnIHG8cdR4q6yhNfWbxyd8P62nUB9joylBzvHG0+tRo8CakuJYBAJtstUcUgGfDq4aghVK3jhq3kunkGi3euEh11vp00fDnCcDxPhP53WoQ8Bd0mwLyPU7H22s/zs6/HQ84HnA84HjgJ+QBB+j/hB7WZ201k8mATbcIsi07BdOyYZo2DMMClXy0pIG2NtJ+2lFe3oKysusP/o6jq8uNUCgOTTOga6bcwzAtuSfva1lqHa6XSqVlba6f+YzuoNwfr/us/SWTBsIxDfWdHpyv6cCpsmacLm9GaU07quq7cKaqA4WlrThe2oxz5c0oqmjGeY7KFpTUtKG1L4Befxy+cBLRhIFQwkKF20B5fxwNA1G0eyLo9EbR5Yui2x8TtZW+UBKBhAL6ViqN/piFGo8uc5oGwmgdCKNtIIRWVxAt/QG09PpR1+5CbXMP6hq7UN3QhdK6LhwubceRklbZM/c1eJyvbEZ5fSc6B8LwR7g3Hd1BA+WuJCr6o2gZiKDdzb1dvT8WlpLXzo6wmp0Wiccqj46agThaPVF0eCOiZEM1G44ubxRUjIlpJiJJE56YIdrxF3rjqOkLo9kVEltoT250eMJwhRLwxwz4Yqb4otKjo9SVQF3WZ4P9Rt/1BBNwRUxQKYd7i5hptIRtVLo1NHsT6PDFxbdUs8mN3pCGUNKSjrMRQ4H2Br+JSnfyKjnM3PV85ZywbiPILL2eFq38Cp8levet3jg6B92f1/cEEnBHDNHKJ42HlJyOSBpVXhN1niTafXF0XrO33kACfREWBafRFknhSO/VQL/Yy9OIFDJO4e1n/dlxfmnGCFMAACAASURBVO54wPGA4wHHAz8BDzhA/yfwkL7pFqnmQ9CfpNpJXPvCQTDPouDv4yuduQTdTqE/oqPVE0OjK4yGviCaXCF4wkm0+5No8sTRPBBBmyuEjoEQOgdC6HKH0O0Joc8XEbBKpRQWVQa1FNh4SdRYgjq6CeiCavQHExgIJeCJUNrRhGaloLFw004L/7s1aKIzoEFAYG5OKIGBcBLuSBKBmIZQTEc0riMQ1SUT3eiOoWUgjPbsvj61t0gSmsnC0RS8WkoKSttDBrpEDvLK3gi6uQ7VYmJSvJpCJEst6YjYaMvNye6LNtEW7ssf06XYlQDcSmeE3kLqTFuAgcWVNfqza3CdQNwQ5RueGlDasiuaRmvIQvtn+Izylv64IUWuMUPNIRAmDaY9oAnYvuzn3DqRJMJJE1GDmfaUBAc9MUpb0s+Uw/z03mg/JTSpyMOiWdJ7xP6gia7g1XNoP22hok9MswS0i3pPMi28fp7YcE5uX3zN+dkX1aRwl3x9BhHk5Ocy+qU+Szj5TuHt9/EX4PtcIw072gHvydcw4aXH8cgjDw0aD+ORR8dj7IrD2NsUQOJbqrlO9+dj1+pPMGPhOVSkAetbuG/aewZFuz7C2MmHcC5pI/p17nkpAaQv4tjMOVi95QyOD/Qh1H4Q2x+fiGWnO1Af+fTJ7Bc/Kf4/I4SBCx9j177NWFnphwXg62zv+mvZsLVedOybgLe2H8buxiC+zi6vf++v9tNMpA4dp5fh8ce3o6A9BO/n/e8yoyNjNqJk0TvYeugCzgfoFefL8cD35wEH6H9/vnZWusYD6UxGwPlAVEebP4EWXwKtvgTafAl0+JMIaUolpT9mS/a1P6xhIKzBE9Hgi+oIJnTEdUvuEdMthJImgpoF0kpYxNkb1tEvIJ1yi3p2jgFemzBsRDRLQCJlG73JFLojpsxxhZOyhpfrxKjDbiJuWAKmgwlT5hG8srizO8w5al/uSHZvMQ2RpIG4bosSTDBpwpcwpbiUxaLdEQN94SQurxPVEaBCjWbKvpjN98YteGKqmVQvi1gjBvpDXCcJ7osjENcv28IMeH/URNwiJz0tPPgesV/DQG5fUV206wmK4waDIltUZsifH0jQZxbUHAY2WVsi9LMhQDpmpOBL2OiNWEKnIUjuDFtX+yxKnzGLr3xGP/G0pDNiwk5lhF/fI37WxP7L61z2s42IyQJaFt/aErRIwW7ElMZXfP6c443oYj99RkWfAJ9flEW45N6TTkSfmVDvmazP6Oe48jOfDQOvmoCFE/2KqnOgx5RiXAYXpqOuc82n9Ub4ZxpWsBa92+7Gn259CMPHzcKslR9h1UfLsXLFfMyf8gSeeXoKXltxHCf99rdicGbgIPblrcfsJRdQ820B/d5d2LdkEm66Yy32xCwEvw6SvhQFUgewadgjmPLOLmzubIWn+hMs/MfbMH5HDc5/Zfsv4VLGRjp0GHvfewtzFm3Guo64APGvs73rO9+CFW9GzfI/YdTCPCwtduPbeUrXX+3zfpqJNqCraBWeeWYPDnWG4f88oH/JRMbqQ8v6iXhz6QYsPdOH8LfnlM/bpvM7xwPiAQfoO2+EH8QDzOQzA++OGgLuCfI5CPBZ0NkT0oW+ETMzUmTpT1oIJi0B2QTe4aSFqEaQb8vwxQx4mW3XbWj2JXhYhJk0BXCGNVOu5fUcBO18JW2FIJhAP2Kk4U3a8CdUwEAKjAzdQsxQgQEzzUoT3pAsNYs/vXHOubIOAS7XYzBBAMp/87SCQJ+gl1xzb8IGwT/tYLAhg/ZkAwNf3BLQTrDPrLLw4TknYakMuaZeuZ8os/66jYG4hY6gjhDlLM0MguTQx00wMOF+cj6LaLacFIS0FPoJ7CPWZa49AT/3KXvTTKFAkQbFgIv3ZZEsgX17SAVTXGeARa3ZfckaGq83EciuQ1uZWW8O8gRFqdyw42zOZwTqEqDx+Wq2dK/lSUGN30RFlweldc0oKq/CuYo6dA745VSF65AOFJKgTgVpnZEUGoI2qJdPRZ2AnpaghLbw/vQx3zN8D7FAmGo81QELx/qUws6hXlMkNT1Ox9sf5O/B97NoDujfiz/dMRsz8xvRkGbKOYVMOoBg/VIse+IhPDt6Ed6t9iGd7EJX5XGcPlyA/Px85BceQ+GFFrSEDSTtIAKtlag+cgTHL57DqYP7UZifj4Kj53C6the9elr6PGS8x1C4dRsWripDYzoDOx1DpLcCdUWHcKQgH/kHjuBgcTvaghqSqShiriY0HD6J8w31KD13DKdKa1HuSkC2mXVSmkB/8Vj89ubZWH76AHYVcn8HcOBkCc61BRBJs5mcH966StSV1Et2nhQ0wELSU4umpnKc6exF2j6AjZ8J9A2kNA+CXRdRciwfB/fvQ/5h2taDjrgtWfqrsWoamVQM4ZLpmDltMd5aW4HmZBRJTwWqzxbiyIF82eP+o+dxsskHv5mCFW9Ha00NzhT3wpMBUrxhJohASw3qi6pQHUrJ378r740rQH/km+9gypo9OHM0H/kF+5F/qAhnWz3oT9jI8L9UErqvGg0Xj+B4If18FIXn6lEbNJCw08gYXgS6SlF6PB8F+fuQX3AMR0tb0eBLwrqUwaVLNoxQM9orT+D0Ia5xQNY40+RGX8yEFWtGT8l6jB9/ECe6IwjEu9HdUIqjRy6gpuYojh8qwP78gzh4ugIXu8JIZmyYvWvwwdwFeGPZcVyI84k6X44Hvh8POED/+/Gzs0rWA6QR8X86pIwMRA0B9wT4zOiTZjEQMQSguuOKhkMwTUBJ3jWDA86NW6TCKEBOCgoHwbGfYFhjIWYGEUNJLnIO+eQMCNg8iSBR8dIN+OMmCDqp2EKgz4JRSiiy1sC0M3I9deAJFgnwvTEDnhiz84qKw30lrYzQZVKZDMwUtdkthDUFZL1xxZd3MxjQUmARKvdFIMqurrSFFBVqv/Mkgtx6V9SAO2apQEWzETYzMig3aacvgesI3YbAO2HDFTUl2++KUYterUMqDgMkAmuempDOQ316+oZ7l4w6M+RRpV/PvdF+zsn5mT4jR56Zcu6/K2wKYKdyDWUxSZEJZf3M+8sztfkzVaTL04EOUmciltCVWFRL+7m3uElfqb0ZNveVlr1TWaclqOQ0WdC7taAQM96ahRfHjMHU6dNx+swZBEMh8R9PYKjFT1pPXcBGU8iWExZm4wny6Wc+G/qZ74GwyUAujfaIjVKvhcM9JpjB5yjsMVHsseDVVDMs58N6o3rgs4A+s9EG7GgBdr48Ci88Mx2Tj1chUvcBPph4H0becwtuvvUm3PLne3DzE3Mw50IvWsPFKF7+Cib/5je46cnHMeL223DnLb/Hzfc+iuHT1mBlXRABUulaV2DJlGkY+tweHLMMJKIXcHbjRMx46i7ce+st+OPtd+HmZxdiwekWNIRr0XLwPcz9xa0YPnUGnn30Pgyf9J70BxlMgSHQL3j/b/jlvw3BU6PvxB33/BG33PxH/HH43/HwwgM47iMt7RxOvDURbz4zF3PqNfkMAFH0HpuJBQvG4IENxbA+B+gXeXwItuzHsWXP4O9Db8Edt9+EP9z1KEZOX4slpR4k+LmS4CH3h91E2uxEzbIRGLNyAz4o70PCU466LS9g4iO34Z7bb8Ytt9yCW+/5K+6ZmY9D/TH4mj/C8ulTcf9Tu3AsBegE+ukyXPxgOmaPmowpVUlErMGp8itAf8TTj+LuUSPx5NCbceufbsUfbn8Yo97dgy01HoRsDWakHg27J2HO8/di2F1/wC1/vg+3Pz4DrxxoQ10wjkjXQZz65Dk8c//vcesfb8bNf7gLd7ywALP2N6LHZAa+H21H5mHpxCEYddcfcPOfbsPNdz6GEbO2Y2N5L1z9Z1G7Yzz+8R8XYmW1B12dm7Bl3rP47a8fw4Q3hmDYvX/CbX+4GbeMGIcnl19Ao5mGka7F+bdfx4LpS7CoKXGdYOlG/dw5dv3QHnCA/g/9BH5m60u9QCqDvrCBZl9CBuk6BNDMrGt2RnTOm8LM6lKS0RK1la6oAvD8fV9YA4tpmak17Ax0OyMc++aQjRq/jWqfGqRyELwys06aDEdUt0BwSb128sUbQ7nruY4lYJGAmtlfNUeT7wniCW6px045xhofhyWNmwgg43YGId1Cpz8hGXzVuIn68WnRaK8P0h41rzlEkJoWsEtw3x3UMECevZmSn/m0FNqjKbG72scGUZZowzOAYfFoT5gBEueQ2qN05ykj2RpRa1T5LNT6LLSFUkhQw95IoTNkiJoPM+xGSgU1ffEUGkMpAcq0pc5vozuaC0bSqPXqaPLpAvTZzIoBCu1vCqVQm/Uz55DCxFMUBgB1PhO1PlOoUCYLdo20ZM+5TmXWlqYgFXUU4Ke0ZumAIY2zAlpKAg2eIBw8X4nhj/4V//t//y/8wz/8T/zj//lHDBk2HCeLLgo9p6jfQJ3fkvszCCJIZ1Ftbl98D/D9wGfGU5EKny0UnUNZYJ8D+Xwl8KfPGazw/el83age+CygbyNjD6D/+ARMHT4SD45ZgnnHD+HMO3/Aba8ux+LTzWjxNaPj4nKsfPG3uHXJcRxuPYHi1WPwyk0341+eXYmV5b1od1WitmAm3p7wCH798j4cD2gIDgL6RxNe9B17Hs9Nmo1xa8/gXG8HfK3bsPnVmzF83gasKj6N+sOz8dYv/l/8318/hQffXY+lZxtR7k6CcDf3ziTQ3//+KPzy3+/ErbMPYndjPzq7juLM2pcxcdQ9+POGRtS6j38zoN92FEWr38QrQ6ZiwtkutPi70HZiLt6d9BLufXEnjmqXEM/kdsTNRWAnjmL78LsxaclubG2tRe+5D/DOb27Ho0uOIr95AAP9J3Bx4yS8+Mu/YuLRblSVr/jaQH/Y7cNwx6S1+LCyHQF/DRr3voDx9z6LF9/Zjz3dzfBXLsa0m57G+NUncKCjC66G3Ti8+GH86i+Lsay4Bkf3vIUF057B0I9K0Bb2o7t8EZaPfh6jX1iB5W0uWD3v450Rj+OpV1dh8YU29Pqb0HPmdcy872E8/85urC8+8imgv23eg/j1bx7G3R+exdFOL3oaNmDH7Jfx5P3z8G6nAa/pReveyXh30VQ8d7DvW6Y13aifWceub8MDDtD/Nrzo3ONLeYCZVRa+kjvf6k8KyO8MJhHULQHendEUGgOmgMsWfxKtvqTw9RkItPo1dIVMybQzw04KCjPxlEas9Rto8mtyfatfcfw5h/fwxC3JmEc1U7L6pMGwULfOxzlX1mBdAE8WWFhKigqBuhopAYFVfgt1Pl3UbAbvS+YElRwms/M8WSAYJ4hmF9cGP+fQjqScWogt/D7IrFtKKCxij5GSOQ0BC42c40siZwv3Rn+Rg0/KjSjSkOais4jWFq35RrFfu1znkFuHmXiCdM5RJxFpAepUvmn08Xq1L7VGQuzrE64/ef4KSJOL3xaxUUuf+ZSfeQKT8xn9zACCQJ+Dz4UAm0C7wc+ALvtssvUX9FlnUBfaE7PuPCUgUO9LpAXw17kT2LDvMO5+YAj++3//fy6Pf/qn/4u/3HEH7hs2AncMGY57ho7A8JEjMWLUSAwdMRL3Dx8hP+PPOXjd0BEjMHLUSNw9dAT+MmQ4bn/g04O/GzZiBB58cKQzbiAfTJ065Zq/Szmgfxf+9Pub8Jvb7sG9o0biwVEjMGrkEAwZOhT3jVuMeQeqUOdqQ+fJNdhe2oZGfwBBXyXqC+dh2XO/wK/fLcSBpuO4uGISpt39OB7c0YKmkAHT1qC5juBs3lQ8ect0LKr2o612WTajvwUHAjU49NqdeOmDbVhT5UfMNpFKdsF3diLGPbsI8/K2oWD/bMz+zX/it2/ux66qXrhimsjZElLnYLXK6I/G726eibmVXrQnLFhWEIG6rdj//kP419F7cKi5APve/LoZ/QocOvkB1i6bglFzjqCcCYW0BTN8Huc+fgtvPPoq3mxMwmsMop/YXpiePCy+/QXM+uQMjvncCHeV4NTKfJxs9cEV6Ye3cw+OrHwJz//7MLx4sANlZcu/NtAfMX4upuyqQWvSRDoVgxE8if1vPIbx897HG/n5qN75NP748npsLO/DgGnB1jrQX7EKb986HDN2HcX6DTPx3sQRuGnSOqw+W4fSrhY0NzajtaUH3b4WuAoexCPjFmDWnirUx03Y6SSsWDWKljyK0W8vxYytW1D2qYz+S7j1rgVY0hFFn56ClbyI4tUzMf3ucZhQnYBLS8BfNA9Llk3DqLW1CAE/WDHxNR8M5583uAccoH+DP+Afi3kE+QmTvHBmo5No8iXRHkhiIGaAMo3dsRQaAgbqvUnROe/wx9GVk1EMxNET1ISmwoJOoXvkQK7PQJ2HRbxKdjE3pycQF65/MGlL1ltAtZZGR9hGg08Xvfe27BxKNOZkGnlaQIoLs+ukuzDT2xa2UOlROuwi1ZjbF6UdgwkJXJiF5klA0lRNnZqCJuq8GpooOznYlqwcJAt4mY3nOsy4k9pCUEwN+ZxUZc6W3N68MRMsiOW+SIFhJp1zaj1J0a2nvOVVc4IJCQ4YePDUg9SZzoiNaq+BBi+DnKulKnM+I7ef1BpSkxhMdEYs1Pt08XPbtfKWg/xMCg7XYGaeajy0v5Ea99es0x2Iy6lHMKlOcNidlsXAbH5V69XQMBDBjoPHcf/QoZdB/v/4H/8Nv/6v32DqtGlY/fFqfPjRasxe+hFmLV6Od5Ysw/wly7Bg6ZWxcOkyLPpgOT5Y8RFWrFqNOUtX4bWFK/HqgpWYuGAlJi9cifnLVmHl6tX45JOPnXED+iA/f981f/5yQJ/FuI9g5CtzMXd17tl/gk827sGOoibUeGJIxHvhr1yLrR/Pw3tvz8Kbs2di+pSnMX7kv+M/5maB/vJpeGvoGIwpjiCQA71mPVoLF2Lmrx7HpFN9qK34QAH9Z9cgf+AAPhn2K4x85Ek8MXEGZs16C7PenIq3JtyLO3/3Ml5672Os2vE+5v3uHjy8px3VAfMyuB9siOLoT8BNf16JLUETfikcz8D2nEX19ufxT7csR175bmx64+sC/RLs3DET702+B78a8RKmzHoLb3Kvb43H+MeG4sG7/4pHjvnQmxhUCmu6YHYvxaxbJmBWXjHORCJIeCpRtWMRVi+ahXlvz8Ybc8diwotDMepfh+LvB74Z0B85bzUWneuDRsdcSgGXXKjLexKvzn8Dz65YhWMLb8G/3vcUnprwOmZw77OmYNqrT+CRf/s1Ri47gI3Hd+L4xtfwyivP4bnRo/Hya29gxofbsPFsPWr7alC/8g+4d84GrCx2ZRWYGNQk4Nr/PMbOeRtjP/wIZ68B+pvenoTbhqzDXuMSIjztSNegesNczLt7NMaUE+gbiJQtwNIlU3D/4ovokaqJwU/W+d7xwHfjAQfofzd+de46yAMC8q208M8J8HOjO6TDm7BEJ53Z72vlICmHSElIkbaMGwJyKYlJ/rg7yYy5idastGPvYBnJYAKUg6SEJgt+hQdvkp+dkoZPIgc56Pqc7KJIOyZVQygGBgSspPc0BQx0BhIYvEZub1SYIc2HKjaaqWg0rWEbzQFdSUheZx1KO7I4lCDfSGVU9jtooclPOdDkVevQfkpCBmKGUJB4IkI9+v5ESoAx7R8sIZrbF9V5gnGqEqWkYJe0G2bZ6/1Zn12zL86j7Kgo7OgMjlRNBOlPzQFDgjIJagbNo1wpFXBCVOWhhKbw89Upg/JZUgIh3ju3L9rjyUpoMmChTj7pPVynRfycRI8/hovVjXht2nT85c47cfMtN+Mvd96BaTNmoLy2QehdETMjVKumgI6u6zwb2k/ZUTn5MdIo9VjS/ZZ8fHbBJV2HpwiOhOagD+oN/20O6F9TjHut3ZcSSAxcQOXHf8fkCc/ihbET8crMOZg5i9z6X+AXb18B+rOGjsW4kugVoG81oPXQIrz5q8cw8WQvaspzQP9j5PfvxUf3/BLDh47EiOdexvjx4zB+/FiMH/ccnn3ibby3aTu27PgQ7/7+Ybx8yo2m6PXFIxXQn4ib/vwRtoYGA/1zqN3xAv7p9x9iTdkubPwU0A+h6/A0vPvuS1/A0S/G9m3T8e4rf8b/d98TeHH8OIyTvY7BmBdewEuTZmP6xYD0mbjsOotA/wPMzgF9XzfcNVuwdtITeGnMaLw0+Q28/vZUTJ30OP72b0PwwoH262f07Ys4v2Qq3hz5+Rz9kW9/jEVF/dC5AQH6A6hf/ze8On8mnv5wBQ6/83v8y10P4cFnR2NM1s/jxozG6Cefw8SdZ3GorBTN57Ziz4Z5WDh9HCaOfhSP/+0ZPD3vIyw6W4SqZb/HvfM24qOSASTlKIVAP4mBgy9g3Jy3MeaDlThzLdB/5zXcNmwTDqagJE8/C+gvfg33LihCJwDzsgOdbxwPfHcecID+d+fbn/2dc4W3zFyzaLTRl7w8CPa7QjrI0Rb5xKgFd0wVvRIIEnQTRLPQllx88uzJ4WcBLU8GqMxCagkLZHkt5xBAE9yJVGXSBLX1OU/NVUC/V9ZRcziPg3OCcSOr4pMSiUuq77C4lTKNpLJ4YrqskdubP6YJKCZgZzBB7j8z4VHy2CNZ1ZzsnJwtuXWoyMPeATzNoC3k+FPDXuy/Zo7YnzCQMFJyrSrctcGaBRa8sqCZ0qE5W3I+o9IOi4+5Nw+VcTQGLqTj0Bbzss9ye6PsJAuVKTvKTDslNBlQdUdSoszDWoLcGnxVfjYQTlhSHEzqji+hehiwQNbFZ3mNz7gGAwkWLMek5wH5+7YUHrsopxlVzzPn47PF5fg4bwPmL1iEFas/QUNLG9r9ceH/s/aCpwYDtCU2yH5531BGlMpHpHcp2hHBPfn5bIxF0M+ghwGo8/Vz8sCXBPqZfgxUfoxVd/4SwxYfQ0FHBHE7BH/Tbux/47/wu/cOKerO8smYfs+TeGxfB9rCJqy0Bct/BqWbZ+LZ37+Gdyt8aKnJUXc2Yr+3BLueuw1jV+zG5qYwdDYZTMVh+Epx4UQN6hrOoerg+18K6Be8/xJ+f8tsLGgIoDNpw07FEW3di2PLH8E/P7MDB5oOIH/OK3jjmTcwozwCM51GymhDzdZxmD79hS8A+mXYXzgfyz+cjKHvn0Mba2cyaaQtH7zN5ag6eQ7FkRSSqUGFsikfLN9GfPiXlzF37Tkcbz+Fqu2TcP+/jMNrJzpRG9VhazVoKpyPmf/xAF4m0C9fiVUzpmDIE5uxL5kWepAVOIhDc8fhlRGvfX4x7qvvYsa+enTpNlJpHXayGMfmPYYJ897DlJ07UbLhYfxm8m7srPMiRJWdVBzJQDPq9x9ESWcdLhzejyNb96OgOw4tbUPzHsep5X/DhFeexQOrD6Nt51CMnLAE8w40oE2zkcroSGmtKPvoMYx++31M3bgJpV8J6Mfh0pIIXHgHSz54HcM+qoAH+MHkQX9On3rHVsAB+s674DvzQK7wlsWjg0E+vyfQJ+9+IEqaSFp48QJAY4ao4qgsOTuqpmHYKWmi1BNiA60EqIQjDZWMFLwxgkMCSCWhSGBLeg9HKEnt+QRcYWbQbaGjBJI23AJaGUBQuceSJlDsjsu5DCSkA2w4qRpXEYgnFAjPyVVSmlOzbLDjb8ywBWxTEtQV1iUTzkJfqvmQasO90RZVBMxi27TclxQhctwJVONGWmg8lNN0x3TZg9ifLRy2Rc0nBZ6AMIPPOQThbKjliXMNSmGqwSCCa3D4krZw6ht8mtQq8MSBjbuUn00E4pQQVTKgdlrtgYFXI2k6XlV3QNoPgT/nUMKU63CORnm8lCoOJlhn517WPbAomAXTrI1g4JLzGQMinsZQBYinJQTppW4DFR5TqEgJi+vQZ+zUq9ZhXUVCN5HUTallYI3AOZeOhiADBarqKKlSzmEzL/GzpoqtWaTtTqRQ6bVFYYcgn6PcZ8Gnp6To1im8/c4++j/SG39ZoN+LgbJVWHbzLzFq6Qkc6Awi4D6H8m0v45W//DP+Y/ZBBfRZjPv7P+Cf//YhFpe70B3tRs+ZhVgx5VH88tkdOOxLItCyPMvR34lD0V7Urx+GxybNxivbylEeCsMMlaJm9TA8OO59vJO/F0VfEujvf38Efvnvf8bv39qPHc0BuP1lqN0zBTP++hf84ZM6VHnKUbrqZcx44e94bHMjvCkd/oblyJvwZzzw4NNfAPSrcKZmGwoWT8Qj983FjFIv+rQYIp2bsXfuK3hp+Hws6rHgH6yIk4nAShzHrofuwpRlu7Gt/Agqt07EHf/6Kqae7kQ9Ofo1a7HzzeH48z8Px7MH2lHeuBm7Z43D40PnYmZdCOFkFzoKp2D2X+/C7cNe/1ygP+y2B/Dn8WuwtNKFgO6C+/xkTB/yNF6aswdbWyrQe2oKHvvPFzEu7yJODYSRDJagcf8kjP7Fi3gz/yg+XvE65r78DB5cU4UWzYaWqEbZppcxfdpojNpWikTH25g15HH87bV1WF7lQiDZDX/pTMy+bySenbMNn5w/jJqvDPR9aC+YjHcXv46nC3oE5A8KlX6knxlnWzeCBxygfyM8xR+hDcyWkmZCcEpQT044AT6BKrO9fs2WrC7BIq81U4rfLpx1jUWqSvNcgB/14JOWFJQSLKayco7kkVOqkWCUgJ3XBCmZKUDREHoMNfAHz9FttQ6pJpTBJLgMJAzJNCu9dVWEy+CCoJS8e/LbCcapWc91CJA5x58wEMjqvxPwE1zTFko6EuySmsJ1KINJeyQrTlAqtqlmWlTAyc0hXYa2KEnP3BxTALNo1Wu20H3oM4JUiz4Tnr8qtqWmPwE2T08ot0mgz0GfUgIzlaafs/sy05CgJ640+Cm1ycZW7CVAWU12pc09GyP7bGgLTwcot8mTke4Im39ZInNJGU7aSyqMPPvLtqRkDzwZ4RwC/F7Kh1JLX1ea97zelg7J3BspQKxZsKVIl6cDPO3oibKplyrypQwqfUypUVKSuC5PLFjUy6CjIWSj1OD7oQAAIABJREFUzGvhnMvE8WwmnyCfBdWk63At5+vn6IEvCfRJ3XGdRcWKkXjivrtx/733Y8jjz+GpsWMw75U/4qZbn8P49Xl4f/ZETPqv3+J3f3seTzw0DA+NuBf3P/Q3PDptJRaVuOGmitYg1Z1jRhIR9xEcXDUGrz4zBEMeuB/DRgzFvU9MxqvbinG6twz1XxLoF7z/BH757w/gr2NH4aGHhmH4/Q/ggb++gL++ux37+uIImREEKldj65yRGHLnXXhg2FAMe/4VjH76Ljw89vkvAPrVKHL1YaBqG3bPfwqPD7sXI4bdjyEjHsGDryzAzN116DIyMAd/ji4ZSJttqFwyDGNXbsCy4mq4qtbi47/fhjsfuBd3DxmFUX9/Gc+8+hImP/hb/O6xVVh5tgjHDy7C+8/9BX+8634MHfowHp74HB4b8TD+9kUZ/ScewT2PPIa/P/kAHhg+FPcPewyPztmG9SW98OhRaN4SXFw7FlOeHYEHh98vRflDHx+Lpz48jVNdVMTZiyMf/R1/f/Qe3DtsKIYOvQ/3PT4WL3ywF3v7Ikjpbajb+ybeGzcSDw25Fw8MHYr773wQI6euw8fnO9HZc+ZTqjubPpe6E4MrUYuL772K+dPn4+2aqCOv+XP8E/QD2ewA/R/I8TfysgRupKT0Rgw0EeB7k2gjwI+aAi5J1emMUgPdQhebNhE0Ri0BgizoJHCjBj2HNEVK2uiPpUQDnSozuWtFDz5mIWYpcMysLgez96Rt9EWVJjupNLk5BKZUhqHsJWkqbJhFOgkz7iyo5d46ZJ6aw4ZSnMP1E2xElVD0IgJ9ruFhp9toSopcu9mNN2uHNKJiUa/Fxk0WXBE9q7BDaUlbioIJYnlv6Uib9UEoaz+Dgf6IoZqE6QS5pOsoewbb0htV2vkMEHpCpjTBCiQUVYcFvlQloj795TUiJrhPFvMKOBaAz47C7EKsGkmxYFd8Rg387PMhjYk0GCoSdYTVntmUjFlzrqHWydoSsaSxFv3MgMGXTKElaIJ75RwCdhZfU9NedPaza3CPvB+DF+6R6kj0LX/mSqREPpPr0GfKz7RF0XCkaDiaQonHxBmXiWO9Jo70mJLN5yulPR1O/o38V+fL2JZBWg8g3lqAPftKUdwZQvC6KdU00oYf0c6jOLZjA7asy8O67QXYc/QMKov3Yffm/ThSVYht86di5h2P4Il1Bdi+eT22rM/Duh2FyL/YhrakCigzkVpUn7+AAyc60Ef6TDoMf8tJFB3YhE15a5G3YTPW7y9FcW8YATOIcHcVyncexun+JELmdTeHTLwdnVXHsW3LQZw8tRO7t67HhrxN2Lj3BArrPAikMkhdSsOOtqK78gAKNudhXV4e1u87icNHC3Ck6BT2N3mQTneh+eBhnC9vR0s0jKS/AZUb9uBsmx8DugU73gN3wyEUblmLjevWIm/TXuw6XYsyr3ZVAy/ledJjogiVvom5by3D/A0laPK3ofv8NuzYvA7r8jZh076j2H/uHMpObMXmPeUo7/PBNVCHhtPbsCWPe9yCrceO4eDBozhVeF66817doZr0oRD8tXtQePIo9hfm4/Du9chbtx55WwpxsLYPnVELaTbMsmNI9p/FxcKt2LGBft6KTXtP41gXC6dTSGn98Laewul967GetuVtwIb8MzhePwCvncalSxZ0XwXqzuzGvk3q93nrCrCvvBvtYQOWNoBA21ls2FCJOn8S0WgzmsvPY8/BZnRnAJO5hIwf/qYylOWfxGmPhnDPBnw04y1Me3cvCoODCpm/zFvXucbxwDfwgAP0v4HznKmf9oAC+WlR12EWn6MjqMHNLDgbI1HvPWSi3q+jxqOhxpMQNRcq55BiwmwxgwTpAsvGU5RdjNloDZqo8ao5tYPmNPs1OR1gFpidYiWrr6clI9xIFRsv1WI0XJlDaUtDGliZdlqoNQT4BKPMBrcE1Zwad/LynHqq2gQNCUBkDXabJcgn6I1QQtMQzflaj3bZFqoHMRChog7vH2DHWZ0gX6n41PpytiRlTj3t92rSxIo0Fmb1ScuhVCXBsajY0GfeK7bQJtJsmInn6UlfxBCZS+Vn8v5NodMM3hf9XO/VJcse0ElLYlDALL7yc0vAvGwL1XzU9fSZLkENg7B+4dXbokgkGXTO8ekYvE6NJynPjPQi2tAZ5ikOaysUiGexbrVXR7V78PNPojOkqDwM0hh08XqOrgjXUH6uy+1LbEmK/bSZdQsE+Bzk5JOPf7zPRLno5DuFt5/+tDo/+doeSFegZPlMzBk+EZOqEgh+Bij/2vf/CU68lEnhUvQEDix4B+8t3oGtPcnrBAQ/QcO+6ZYvWcjYbnTtehXT316JuQXN6BOlpG96Y2e+44Ev5wEH6H85PzlXfYEHSCVhwyEWzLJ4lUCXg9l8ZrQpoUlt+XKPksOkTKWSjYyDso69ItOYkCw+KSJUsSEtozWcEkBIIHztHJkfTIp2PYs7CXaZdW4NWygZ0NDgiYu0Je+fG5R27GWzLSmwyiBJ7XstJbzvSjflMK9IVObm8LU7lBRKCe0jEPdrGQGQ1Z4kmrOSk7nraUtXTkJSU9dzb1TKqQuYqHQraUtKYebm9GS/ZxafGW02myLXn0FOmZs+oxa/2tvlOSI7ymZjhqpZMFPSmZbqQlVeU0A6fXbVOrK3BEgFIgDnGqTCtIRSwrNvyPp58Bri5xC18hX/X6Q6s7KjFW5dJEQ7KTl6jZ8picrTFVKSqKwTNNKo8Vuo9ig/c85V6wTi0gwtIicH7BichiuRRrXfRJU7IbKrV83Jrkn7eTrBU6JjvYYMAn0B+T4Lft0pvP2Cj6/z66/qgXQjarctw6pXFmBRk3ZNB9everMb5XqmsWPwXliBrbvXYmGJF4M7+t4oVn5lOzIaMkYtzr39GlbuPobDA9p1ZVO/8n2dCY4HvqQHHKD/JR3lXPb5HiDQp1Rkd1hptOeAfhuPNXU2nUqjOWiJhn5XFuTngH5fMI6BsJKQTBos8kwLf5/dVNlAiw2qOq+dE4iLhCapOszME+gzY8wMM+UgWeiaWycHJvuDcSUhmaTajSrOZVEvu702B9Uc7ik3OM8VUnPIy+c6rA/gKUNDwEazX79KI5/XE+TTFirHsGiXcwSwx9Oix98S0EC9+8FryJxQQlSDdFNRV0j5IUClz5p5KnK9OeEEfDEdUVGeyEhxcE88LXKg7FWQW4Ov3Bv9TKlS7o2KRAwo+FzYhbclZKKdSkjZdQb7TEmVGlLrwH0xaKOGP+UwB/tZgijxmZLqjIjyT0q6F7N4lj6jhGiHL3F5b7l1XPJslFSpFDmbafRmtfV5asPnP3hvOZ9RAYj1EQT6LNIdDPQrfSZ4asH3Jofz5XjgW/MA31NUokmnkXbeX1m38jOm/JKhbzKXHB46PZN9f2T4XslkVAfub+2N6NzI8cAXe8AB+l/sI+eKL/AA/6BrVlrkMht8SdRls/kE+y0+1QGWgLI1aElzKWqvU+ecANIToSwmwaqSwyRoJS+fvHvhfodMmUMuPa/PzaG8Y4xz7JQUvIZY3JlMCa2kI2iIAg7X4f1zg7KbScMWxRhy8snNZ3aanPTOkIH+QWtwHW9WI55cfjbpotRl0lRcdeGPh3W4Bs3JrUOpTk2kLW0p3iV9hXz1TnLbQ7poz+eu5SvBKhWCCPJJWwokTSkUJu+8KWCiL6xLLcFV9ksgYQr4ZiBFhRs+h95YSqhJvSFd7B7sZ/GZYUkgxUJcDj4X8uA7yO8P61f5mHujJGbcYLdfynOyVsISfj/Xaaefaf8gH9BntJ/X8+SD3H7SopjVZ9dfSqpSnSj3HhD7s3US9DOpQTzF4MkMefls1sWC7oHw1c/fG8v6zEpJgzPe+0y/yuYT7NcELLHNKbz9gg+v82vHA44HHA84HrihPeAA/Rv68X73xhFcUimlJ6S62gqvOwv0m3waOgLsNGsJDYPSjuS4U0edr1TEYWY9LuDeFilGV9QQiUly4An2SC/JzZEmUzp166lYY4mqTjBJvXZDZBlZUEqKSFjLzuG6uiVFtwTeBJIxzZIGT8yE++O6SGpyDqk8DDC4htLGVxr03Bv/zaCA4JTKPFIPQCqKRiUgdT2z97w/7aF9VOfxxQ3RkvdTkpL7EltssYf7ohQmbaHOv5pjwh010B9VhbssZKUCDveW2xfnSBDBBlWsYZCiXQZDqmkVi4zph5zP+EqgnvNZSLj/FnrCqnCXwZGyf5DPOEdnQMR9MYBSijxdYRPtIUPqDkiroWqRrJP1WSK7jtQXsHg4YqE5aEohMH3GrDttye3tip/pe6r/qCLlpgCLbVWRca7GYbD94jNT1RYwKKjzmyhyGTjea+AEQb5fgXynGdZ3//l3VnA84HjA8YDjgR+3Bxyg/+N+Pj/q3RHkx4w0elko6UmCBZgC7kO6KO54YkrqkRKPVHkh555cdT1FOguVbwj61KAEZU5ph6+ScaYyjpUR/jnnkaJBQM2sP+cRmBPoE0hTr50ZZ9JkknZ2jkhP2gL2CZAFUBPoJ5U8JgtkCb7JUWfGmWvIOjrBt7pemi5RQpNSmgnuK8dtp7SjsiVhpUSBh9dyf7RLrk1c2RuDFkqBUnaTa3AOwT0BLIMFZYslPhD9+aSqa6AtGvcmthCMK/Cdk+Bk/YM7xsZRFihxSaBPe3K2qCJlBaQZAFDWlNdSfjOXbWeXWe6Lz4U1CzwhoOwor+dzoKQmr++nOk6EKjdU01FrkP7DvQUpiSr3V3KabIBFFR2qKhGMM6CIUvs+az+DGPYaYLafgwXHLPKlQhAHgT5PG9Q6GVCGlM+Wa7OgmScKzSFq8ZuSySfAP91voMrHol+n8PZH/YfD2ZzjAccDjgccD3xvHnCA/vfm6htnoVzhLWkWCuRTCYY6+Rr6IqYAuDA15M20klOMK+48AR8BvyrmtCUY6ArqYBaf0o4EcswusziW6jstIaVSw58TVBMM94Y19IU0uKOUhGQ2OiPgll1ZCRS5BtVwuDfy79kh1hVJop81AOyyy6y6ZOOzso1xpb9OIMo5bJpF6omLtCJ25k0o5Rv+jso03qS6nvKPVHohZ50BCLX7XaGkUJKYZWcmmrZwj5TgJHjl/pih5xyeggxEdbDRVn9ElwCCgJtzuBeqE1F7nnryESMlYD9ErfiwgQ76LKuww+s5CJS5N+6Lc5lxJ2hns6uukIH2oC5F0syq02fcO68XcM3suejt56RNbaH/sNaB3Wpljs4GXWodKuLQz/LMDAZHGfREyL830EyqUVbyks+fHHmxhSA+JwXKwEBXMp3VPgMNASX5yT3xWfP58xn2ZJ8nnxkDFz63xqCN8y4DJ/uuHgLy/eTkO4W3N85fGscSxwOOBxwPOB74ph5wgP439eDPcL4U3pLbHmImnyBfE5DP7G/SpLRlShRpzrson6iUd5qzTbPqREKS2eKUqPEwQ85mTh0xNafMTdlJngwkZDR4E6j36QIsWaRLoC80FDONjmgK5wcslA5Q2pHrqDmsDaj2sjYgDRaEBll8a7EoNC3qMswClw1oqOP13gSafZR4pBwkG2AxO6+oRWy0RXDPomBSQyrcmigJcW9cS2oRfAweVCbfG9WF/84MdW3ARonbEIUd2Zf3ypy2EOsR0vBEdaHGJGwlIVnitXFxQEeVh7KkyhaqFlHZxx23lM/i6jSDzayo4lPlo8KQIdewZwH9TDnQRr8u8pSyDnn1PKXIFtEWZX1GPzfSz15KeyZEVpOnL8zoUzkpzlMHI43mcAoX3ZbyGZ9Ndm+0v8GvS1DD0wEGZ7yemfsqn43iARNU5aFvuS/uj8+pPWRKkMGAhrKhbOLlTqZRE6D9SpWIzzDnZ8qOMoDgdU1BWzL41wL9ah/lS53C25/hnyPHZMcDjgccDzge+BwPOED/c5zj/OrTHiBdh1QNcrVrvZpIJTKTT5DHbCybINX5DNUky6fkLSmJSIlHeQ0mwQ6uBISkyxBIE7xRI58AkhKSHdnrc3N6QuT526Iqwyw9A4nGIPXeNQHcnMN7X72OJsCWRaHMCBNI1vot0ZAnsKfsZO56rtMVSKBPMutK2tOwM3DF02jwUypUE2nHwXNkbiAhTa24BoE3ZUHZCKrWS+UhDS2fYT+pObw/s/oEpywGrpY5CbReb04gKVx84fiTs2+k0RQiN51dh6/js6wcKLvkch0CZNJZ2GGWPiPgvt463ZTD1G1RT+Lz4Zx60dXnnE/7rDOQkEJp0oNoBzPu/QnOsSQIEj8Pei7yPAMJDMQUZYq0LA7Kgdb5sn72JeT5557NFT+b0qW4OfRpoF8XUBKa7JbrfDkecDzgeMDxgOMBxwNXPOAA/Su+cL77Ag8QSDErTIWaHMinJnpzQGV1mWFuDZtoDegKOAcT6Asm0B9MwBVKSDEr5TAZKDDbTpoFlVXYNbU1oKGbwJGAe9AcqsawGy3BNEE+aSLkZ8scfxI9vH7wnDDXUXNEjz6VEf120oDYQKsjkJ1znb2xgJZzaCP54aSatAYpoZlU+7pmHWbkCe5ZgKsCirRkqFv8OjoD2TnZdWg/baH9pPrQFp5kuBMKgFOqk8HGtfa7RELTQEL6CiifKTlQS3wmAcqnbEkKTYmBBPdFXzM44kkC5U4/5eew2htrF7g30mRIr6L9IlWa8/PgdbISovQZT0oY5JE73xG2RXaTQYA8m0FzaD8VhqQQOUuFYjBBBaOWgC7PJme/vAdCCdB+npQwAGH9ATP3p7K0Hb4KyHc4+V/wyXV+7XjA8YDjAccDP1cPOED/5/rkv6LdqvA2Jd1eCe6rPCqbz+8J0pgB7o2n0B1Rcpj9Wb76ZfnEOCU0WeCqMubkhJMjTnDYHeYcDZyTk88kIKS0I6k3LKJlAS758gSgBK1UgOkNacKlFwnJSFJ06EMJQ6Q6qYATTprCuWcGvC1sC1e9L5y8zKXn3nyUtuQcUQGiAhALZG05AaAmf09El33JGlk5UMpUhpOG7Isgn9KYVJJhwa1IaIYHzYkkJcD5lC1JU04BPIk0usJKdjTnM3dYSYLKHKr8CDUo6wNdnRp0c05I+Yx7y/mZc6KaKcXBBMcs1mW2ndQaPpu+UPKKPREFvFloTLoSgxZPwhK+Pnsi8HSmK2xITQTrD5S8pwZ/VNnPOZQOJd1H1kik0BO10RM2ZI3cHO6Nc/gshRalq2dP7j6BPot2u8O67C1nizybrJ9Z5Mz7t4QsXBwwBOif6zdQw2ZYDsj/ip9k53LHA44HHA84Hvg5ecAB+j+np/01bJXC26yEJgE5AX5uMKtPzn1b0JBsK2k4VGgR1Zi4IUA9TGWbpALr7CpLMMnur/0xJTmZMDNS8EmJTGa7CTrVHAJ2ykJSnUbdkwWobFjFbDuVY7zsiBrXEUxwGGodykJaKZlL7XUGB8w2s6C0P6qkOGWdeG4dU2QkOYeFu8weBxOWqL0QwJJmklsnnDAQEeCt5CrZdIoFvu4oGz2ZQkNhcas7Zoi0puwtqWwiWJfaAoLcuAnSkZRtaXgTyr6c/SEWACdNUeXhNVHDFtlNT0wVBlOJhko7nnjWZ3ECbzWHPmMWn+o8vRFDBk8omA0Xn+XmDPJZ7oSBwRcpWb1RU05OqP1/xc/KjmDcFKUgBmxsUsa9N/gNCSRYTMziW1eUKkh8NoYEUdxbOGnJSQlpPn0xS04+GLAZqUtC+8r5OUhbaH+CxdaWFCKTetUStqROgkW3ZwXkk5OfhkPX+RofameK4wHHA44HHA/8bDzgAP2fzaP+6oYqkJ+RwlE2R6pyXwH5BPssXqXCiifOos2UXEc6CrP/ubmkgRDcs1CXijxU2XHn5BY5x04Lj5zdUDmHQJ5UEIJPX9ySZlEE+JTqpLIOATmLV7lObo1UhvKYKiDwx03JoFMn3xujbCWLULlOBnaa3WPV3riOCgh4UkDArAswDSaUfCXpReS287rcOnaKvlCymN4olXk0eKnHz2BCV3QcrsPuh5zDVzNFKpAqoB2IqGZRDBxYp0AATzUhZs8JWDmHQzUBo0Z+9nSEDaZilOpURbVU02HH3dw6l20xVOMs9jToDXENynWyh4FSraH9uTU4h4W65P0zaGgNGOrEI0o/20JhIo2Jvh08R7T9NXU6wACPNC6+ByhtyoBC/Jy6Mof2MyBg0MSmXPV+A+1hU6kjxWk/93HFz7SJz5/3YtBU7zdR7NJxuk+NU306qr1UdkrJ+4zvtc8bfN4Zp3PpV//wOzMcDzgecDzgeOCG8IAD9G+Ix/jdGEEAJYW3QRM1zOS7VQa/P6IaYJGu4yLHPJyS4tCGoC10D6+mtOwJCtuDGrrDVLMhjz0tVA/p3hpJSREu57SGWCyrwDg53+zqym6wVLNhdpoKPT2xFFplTgqc0xlhka0qNPUl2NVVA08FqC4jNQBmWgpjW8K2rENZRha9isY8pTqTpvC/GRCQ/05Qy6w/5Slbw7asQV5/f1zp7BMYsxurUF/YpTVqwBPRpei23KXhfG8SZ3qSONuTRI1bk1MLyoA2DsRQ3RdBizeBvpAugQ5Vior7NFzoS+JcTxIXeqlGoyQzOwMaqvujqOqLyhz6gt106zwaSvs1uZZrFPdRlUYXQM+mZKU9EVT2RtHsTaKbADxgoNqt5pzrScg6ZS4NrB+gnxrcCZT2xFDRF0erXxO5zmafjooB7ksTO7gObSOYZ+BQ707ibGcUlf1x4fp3BQ3ZQ3G/hvO0pTcpfuA9OoOGNPEq70/gbFcMFf0JdAgPP2uLS8eFXg1nupMo6knKXikDynue7ozjaHschW1x7G+NYV9zDHuyY/6RLjz5cQX+8t553LXwgoxRS4vx0AfFGPK++nfu54+vKMXcPU04UuuVAO27+ZQ4d3U84HjA8YDjAccDP14POED/x/tsftCdMcNMoN4RNATkV7o1sGCU6jqkTHRFWdxpSeFls18TsNjsI5DUZA6146n4QvDGbC75+CzuZBEtCzwJOHktG2wRYLYEdeFhh9hEKW4K592XTEtxZ3PQkDoAFuxyLc7hfHZ3JTgnP56NswjyyfmnIg0LT1k7wDU4cnvriZASwzoBW7L45PKzILgjovbGQmICX9kX7QroQmUhhYZFrN2BJLpCuhT2UqKz1JVEWX8Cpf1xFPfFUdwbl3/ztIMBDkF4Z1CXOoRanyFSoKX9CZT1x1HWF0dJdlQMJNEWMERGkzr5HJShrPCaAr65hpoTQ3FvFMU9UZT1EnCr5mSU8CQlqiNMZR0TBPUVrgQqOa8vjtI+tS8GIX0RlcFnFp8SqVyn0mOgfEBDuSuB8n51Pefwe6oqtfOZ+XRUDSQl+09lpXK3IfbTHl6bs4V75fuFTbaorV/n1SWb3xCgRKd+2We0hz7jPN6j0cfrLJS6dBzqSOBAuxr72xMoaEtgZ2sCy0sDmHGkD89tbcb9S0rxH9NOYOTSYkzY2oCZ+zsw92jv5TH7YCfe2N2CadvqsLiwFeWdYald+EE/WM7ijgccDzgecDzgeOB79IAD9L9HZ/9UlmImn3QPFrwSsFE/XunfWyLtyKLbGp+h9NGzsosiUZmTxQxooLQj70NQzYJJZtMpoVnjTkimusOnJDfVvAQ6gknJ4JNmQxoQmye1h2zUeJgBVrKTOcnFnExjb1gXCgfnsAkVGy21hS2UuzU0eJTsZGduHb4G4gLSaVtODpN8/6asVCe15CmhOdiWdr/aW1BOGjQJXBr9JkoHNBT1JQRM1w7E0eDJDncC9Z6E+G4gweZVqoFVa9hCiVvHxf4kqlxx1LvjaHDH0Zid1+hLChhmozEWnvbF1ckFexGU9CdkTp07hvqBKOpcEdS7ouC65OGTfkO6DU9SKD9Z7tYFONe542hyx9HsUaPJk0CLT4M3oZpYeZJptU7AwoV+FRjInOz1nMf9MfBhfcZATDX9YpFuhceUOeWuuOyDtogP5FX1Pghqael62xdLiYRmuccQ+xlMXOUzT1x8JvUBlCf1mzjRo+NItxqFXTryO3Rsa9exoUXHoosBvLqnDc98XI3RG+qw6HgPdtaGcbRLxzl36vI43KFhY7kf8w504JnVFZi3rxkX20NC4fqpfBadfToecDzgeMDxgOOBb+IBB+h/E+/dYHPJxSY4jxlUj7kC8gn0mf1ltpwUmzq/iRZ/UoBzbzCOwYPKLIE41VXYoEpxr7ujKdGjZ9OknkBcRm5OXzAuai7kyTNrTo530EiDlBtmjZUc5NVryJyIJll8crlzHVg7IpY0imr3f3qN/mAcHspuJlWxKvn3LGptENlNTbTbe66xhRKPpOr0hpJwhVX3WtJ6mGUvd7PJVBzN3rho7LdkX9t9CSm0VWo3aekKS8WfUjdrHJIChnPX5l47/An0RtRpiU9TJyakQ5W4TVS5E2jKAXV3DI0DUTS6ImAA0xfRLnPj2aSqKZRCJQMjCabi0pOAPQY4JIAJaFIoy8JcBl8M2BqDFso9KjBq9Q6aw++9cXT4lFY+6yrYfZfPv9pvqUZY7oTYP9gHXId6/APxbEddQ1GoVJMyBkFxNF3jszZfAt0hXeb0xm1ccOk41q3haLeOQ106Cjp1bG0zsL5Fx9KyEMZub8HIJSUYv7EeexoiONVnXgb3g4F+7vvjPQYWHOnGYyvKsORQO/oC2g32yXXMcTzgeMDxgOMBxwPX94AD9K/vl5/dTwnyWRBLfntbkEBWl8w4QT4Hi3H74rZw5XuiJgbIUY9qlwflMDmorqKZqmiWhaAxKy28d0o7khs+eA6/98U0kV200tTWV/x6Nl6qC9hC/fDE9KvmcA3y6qkuw2JaDhb7slFVV9SCK6ZUcHLr5K6nJGZMYxfWtEg8shYgZGTkBICKL+7olXVytlDm0hUiL18DM/s8aWAAUuMzhbfOU4jOQaM7mER/1BDwTaUY0ooo0VnmtdEcNNER0q+6viuYRHdIE1+yIRhPGqhY0xNTdQJNgStzGAwQeHOFST1iAAAgAElEQVSQQuSJUpUoJScnrpgpxatsVMWsOO9JVZ/Bg83A+Dyk+DZuw5NMoY2NqgIWOsIsxGUtwJU5BOsC2COsr7BAKhZpQU1h1aysLUhbSEu64gPao9ZhLURa7KCEJp9NjZ8+u779PJkhvYt7agyYOCogX8MRgvwOgnwd61p0fFwfx9831mPowguYsKkBBPBnB+zPBfk5sM9XZvYnbKzFujPdlwuMf3YfdMdgAGysxsL3NNIpG5ZlywmfFG3/5P2jbMukbdiplCryz1r82aZdwqWM8gUTID8JP1zKIEP77KyNl756s7xLlzK4lEkhZZmwTPpL2f7ZfvqM38he7Mt7+fRVSmTh2mdy7XVK9CCNNG2icMTXsOnae17178v22rCzIgVX/f57/If67KVgUVRCxBI+a3H6jiIaKdgWBSiULz/raufn1/eAA/Sv75ef3U/5AWJBakuAfG2C/KuBfoNXZZyZQafWugL6SkKR8okE3lSLYcEtJRdZjNkW0AToM4NMagnlIdlkSnTnKUdpkMefluDCHTeFy06gqzrApuGJUd7SEHlLNs3iOprJOQT3tvycIJwBBNVrCMQ9CRWEUBWHkpvUx6esJeeQl++LK417SlnqqYxo31PRhkCfyjtcI5K0ZBBM9wQ1yYYzq86AwJNkga4tJx4dQU06w/ZFyK2nHCQ7/ioVGxYht7FpVtQQOVAW+VJ1hjULpNswIPDElVymkv60snUOSamDIOjtiljZ4ECDgOgwwbopAQHncF3WErCpFzX8SXfqpSZ9iEW6qmCYRcMBTSnvcH+sG2BhNU9oCMJZO9ETsQTo90d0ea6UB/VSylOzJMvOmopqj6pLIK2oN5oS+wnce9gzgKcRMSWHSfUd+ofUrosuXYIDngJQX59FvQwOeHrhov1ZudCgkUJn1Ea5lxr5zOSrkd+pY3u7Lpn8VbVxPLOuFiOXFGPa7hbsbYrhjMv+SkB/X2MUL21qwPN5VfBHDfmfxs/ug+4YnIW9Gdh9+1C4bDSefHQ0HtrQiJaIAfsn758UgAg6D7yGeXlrsKDIJTZ9PgzWEGreh8Nrx+LedQ3SADH9Y/dDuhaV6xZjxaTFWNKsQbM/38LrmXNJ64S/ehkWPH0PRt0zGa+vL0ZR9GtYnqrA+SVvY9lba/BJu36dpWxk0gF07B2LmXkbsazEfd332aVUGFbgKHaNew9r9lehJPotvxvTXeg9vwFrHpmAeRc9aIvxvfLDfKVdB3FwzSI8NaYAp+1LiH/m47uETLIBHRfzMPnJXTjWEUEg/ZkX/zDG/ARWdYD+T+AhfddblMJbI43WIOk6uhRMVrh11Pl04ZqLfGJWFcdOXxJQzSw6M8pBFtomLBmiuZ5gkyY1qLRDGUwzpYIIdmilJj4BJH9H+UwCSspGkurC+zCrzaySrGNmJFvPBlbMwAcoLymvpmSZ+W8OUn4YqHAeAT/3xkGaDot0qbBD0E99fCna1dSpA+dQx53UHwYOlMjkHAYJXb4EOkmpYVOqKHXisxr2VOwx0pJ9djPgiVmiz89rCF5lxCwp4GWmnZl9Kv349LSAambG3XELvRHz8ry+qCkSlQTp/B2DBVJx/JS+jKv7E9QzCOLg92qOmkfOPWUq2TWYhdK+pNK351w+O15LbfzcOmxQxQw6s+5xat9raal1YIDWH2HAZUjxLU9xuiMWOhkIRCy4E2pOUM9km53ZEgh0UTY1Qm18U4qg28NKJ59UKu6FtojPEgzEbNHR745a0lyM10pQMED5TA3HehTIL+jULoP8JaVBvLCpESMWF2Pm3lZsrwnhtMv60pn8XFafFJ9ZBzrx8roqXGgLyOnOd/3Zcu7/Y/QAgUIYrpOz8P74W/GrW4biN8PXY2dbCN7UTx1EELwF0bz5MYxZOB+TDnd/CaCfgL9mHXYsGIr/s6gC1V4NXwPufr8POl2CokWvY9YjUzGtJonEVwb6aZie86jb/Txuf/A1zFh+EIca3HCZma9uR7oZtVvysGP1PuS7zOvMJ9D3ojFvGJ5duBRvnuy9DtC3YIbq0F04Bs9PWYO8ok70fp29XGf1yz9Kt6D9yBLM/69RGHO8H/WRHw7oZwJFKMrfjDffPYeq1CVon/mxu4RL9gC8DXuQN+YpTDtUh1K/ga/xlC674ef4jQP0f45PfZDNBPmUySQnn4oo5QM66ryGZJ+pYy7Ui2hKutEKR5uFnDFbABxBokhfRiwBb6qJE8GfKiblK8Eh78HOrCx8JSBlNnogylMBU+gkDAxYfMpMsIu0Emb/CYgTlNBUHHzq4bsiugB1AeMEpXFSYxR45N5kPaoCaWzElAE19X1sqiUg3xS9eBaGch7Vg3L2cB0GIQxcBiIG2jxxtHvjks1nESrpOm0RGwSuBL3sfssMtDvB04uUdIJlFl2AeIygV1FvWIDL6ziHPP3umFIfIvhtD+rokcw+Qbgl924OU55UrUGaDAefC33BBmO9YSVZScBOsN7OfYWZ+bdVR1pZS6kISVOxuC00LOlWzEy/rJNCW3ZPzLJ3s/ttlM9IgX2CfJ7eMOOvQH7Oliv2c12qFFGtiAXQLGYm5YaKSgTurSELzSFSgxTdh4XY9EFHVBUM0//NrA1wq6z/yR4Nx7PjSLeG/YNAPgtvx+5owfD3L2LqzmZsrwnjdP9ng/wzLguHW4LYVd6FHSVtyK91SSfdHMXno6IBvLGrEdtL+hzJzUF/B35W317KAHoZziwej2kvPobh41/FE//5FKYebUNNxBZiDy7ZyFheuKv34+iudVi/5hOs2bgDGw9Xo8qvIUaah+VHuOcCLubnYUPeJ1izZiM2FpzDiWY/IhkmH3rRcfwYzhfVoSZMUEU0YyDcdhznKi7iRPsAjHgTarbuwOHDh1BQsAu716/F2g3bsamoETXVx1F0aAu2rFmLtRt3YlNRJ9rDOvRYGzqqzmL7nga0s3cFb5sJIthWjrKdhTg54EFJ3qOXgb6VMZHRWtF6YS/2b8vDGtqyfgvy9pejbMCN1ppDOLTsBYz56+/wvx5/E7NXnMK5Nj/8ZggJdzkqD2/E1g1rsGbNFmw+WIzTnRHomTRSgWKcPXoRx0r64Cbyol8zfeg6cxIXTleh0uOH2X8Cu7efwakzh3DyyD7s23cSp3r60Fy0GwWyl7VYu2Uftp1tQ3vMhHa9bG0mhmhfGaqPbcamNdzHJmw6sAKLxo3GhIdzQD+DjN4LV8NxnNq7DmvXrMWatbuw80IbGv0arKuAZBqmvxo1B2Zj5vO34B/+/CJeXliIYyVFKC8/iW1bT6KiugD7t+/FwZJm1A70wtdyFCd2rMXGdfTdTmw5Uoaz3RHopLymG1G1fhW2LNuFXX0GLl0yobmLUXFsO3au5/UbkJdfgE1v3I5RcxZfH+hnggi1HMDBscPwt/+fvffwjuLM1r3/kLvOufd+9545M8d35ozHCQyMMzYGDBiTk8k5B5FzFtFEAQoISSCJqJxzzjnnHFtS51b6fWtXq0FgkTwG21Baa69qVVd11burq9fz7nqeZ7smEFrdhKYxm4IoTzwdr+Ik1+z6bbyickhtMtDT101vSxzhAYmEp9bRqOS/B+Q7FxZCXEz2wHdu0J2tAH17Dv33Z8w4e4Pz11xwl8+94Y17SDbZ7WZ0MtHt02NoK6Qs3pu7LtdwvuaM851wgrLraLT00tdvRFsTR2qQB7dkf6frXPOMJLy0hQZjjzL+bn01den3CLzpjOu1qzi63cYjLJOUFhO67j76mqOIuu2M3b5wUnvM1OT5ERoTxN2gACLuDHxHXR9wP62cok49ptYMym5NY8aeO7ilNKDpe+yCDhqk+nKoDKhAf6isvAXrbMJbAbgCKBXbw3ojuc22BkgC4sQtx0Jms4hCjdaGWQ0GxfNc6BwCwgVUS3VawKhw6wX4iltOdrOZ7KZH+4ito1heyqRC9nnYAEqq4zqrKDSnRSgiBtIbxFddj3TerewUqoq14i4UEY2pWzmugMWCNgsZTVa/ePGMF59/8agXcGwF+lZqkTwRkEq3AM7sFguZjdbjyD4SuU1GarUW5QlDRauegvoupblXTZfVgz+hweowI17x8TU6Emp1CrVJwK4iatWYFLAvEwY5r9xWEd9a94mv1Svby1IoUcLZl4mOWIVKlV1oLWJVmtViIb7eRHyd1V8/tkpHXLWO9HqDMuERoK9U9aUjrl7G0kNGk4WkehNJdQbEy15CXgvotk5m5DgmZZImQL68s4fMZosiDBaXHXEASqrVIzahso9MuMROVWwuZexyHJv4OKFeHIOs5yb+/8n1RgXQK65FrWZFgyBjk4mXXJfEBjNJg/ep1ZPcYB2/TOiszjoGwqqsIUBfKDu+FQZuDghvTw8IbyefTmLtjVweFGmfDfJrzQQUtWJ/4wEbj55j7f6T7Lvsjkd8IdJoSyr7N9JaOOpXypXICkVL8hbc6uoQH8uA8NEtWCovcm7VRtZvu8C54Js4T3yXCWfD8CvrxNzfR6+pia5yL9wOzmTh9PGMG/ct302axDfzdrAtoICs1nY0VWHE31jH2hmjGTvxO8aP+5axs9aw5KwvIc2dGM0h3F20kO1bHLhQLJQOQWPtlNxezGb73Sy5G4emxpULH37IDzPmMWXBfOZPHsO4sV/x8cID7D68mm1rpzPju28YN3YMHy+6imN6HVWlXtw7vZHhXzpyp8tCm2Ce3jzybx/j8D9nsTyuGv/LNqBfhslYR2f2Sc5um8bsaeMZO3EcEyaO57Mp69kSEMXNG4c4tWQk//zoP/n3j77i6+kXuByRT159Ajn3d7Bj6QSmTJnAhPGTmDh/O6scoknvNKLN2sP6ebtZsC+CBGUe0wM9EfitXcaONWc4mZJJR9Rivhw2l5mLZ7Fo2TzmzLdj74MbHFszmZlTxzPmu7GMnzyNb1ed5qeMeip0PdaJlnLNZGA9mFviiffezZ5l4xg3fiKTJvzA5KXTmPD1d0yesp1tWVp0Fh0d+e7cP7+CVT9OYPzEiUwY+z2TNlziXFgR5YbBzyh60JfexffsNL4a+Rf+/W+j+GTyKS467OfcsQW8/+5sNh6exYzvF7LmrBvXAj3xOTGfhdPG8v3k8Xz3/TQmLd3FmiuRpHTIE+VogretZteSIxzOaaNXn0eaxxb2rpjMDxPHMXHqD0xYvJRF4//KqA32QwL9fnMhFZEX2PXuUg7FVpPTnENOoD0nlk9gwrjxTJo0jvHjJjF+zUm2+5XS0q3HnLWdZTP2sux4LMkyvH4z9IRyb8lCtm+6xHnlOzfoy68A/SPsf+cdRs6ay/eTpzB9wrd8N/kHxi3Zz87gEnLbjRi0BRTHX+Qnu6nM+X4CP0wYy7jZK1h40gvP8jZM5iIy3Tayb9EEJo4dy8RJ4/h6wkJ+dIjEv0yD1lBNY+51ru2cwoKpE/h+wlgmTJnOpFX7WOudR1aLAX25G+5HN/PJeBd8u7Ukukxh4eqZfDV/GZuWTGTS92MZ8/VEJh5w51J6EzpTLebSQywdd5ijt7LINqk1/UFX9rkvVaD/3BS9mRuI0Ec4+ULXEUAmIWBfONudZvHJF7BqJFuq2wOWkzbHnMpWLWWtOlqEy24SO8xehTYijazSGg2KHabsY9telmJZKeLORq21U62IYmWiUCSgsE5Pvji8yDYDrjyVA1adIiwVOo90dZWnAS3GXjKaLcpxxL1F+dwBlx3ZVyw45ThCSxH6joiLxY8/vVloSXoKm63bDD43Oa5VWGptaNWq71FsKuPrjcTV6sgSm0pxixlwv1EsMZt0FLWZlLHLBEeeWoiDTUi1AG4dWfVWa0qxqJT9ZB+x3ZQnBAL0bQ5G6S0WYsRCs06L2GfmN3SRV99ptc+s60T88euVpxY92NxyMpq7iakxkD5wDHHvEcccCTmW0mOg0zoJUZqaaWVSYCauTiZQVsvNIrHNFPcbOb8GscjUWbsP663Wm+LIE1lrJk4mKAP2oY9sOq1jKWo1UavtVUK5lpoeZbIitqPZYh06KG+28ZdqTMokQjrkhlc/AvrisiOVfAH5Irx1yNGy2DWPCYrwNveFhLfBpR1c9ovjnb/9N//2b/9Dif9+730Wbt6tVPZDy7twjKvmwJ0czgfl06rpwmAwqPGG5sBkMv38x7u/l76eDhr8F7Fs22HWuqWS15BK7pVP+ecKB87FV9HQJxXZODIvfc6IOfvYeCeDlIYKmrOvc8tuBB8uc+J6cjjRt7ZxYPZEvjwZQVh9F421PgQf/5HVU+cy3a+MFm3gCwD961wY+Rc+n7KNdV6pJFenUxm6hsX/9SeGzbdnf3ARJY0ZlAdvYtGfp7DGLZXwdI+XAPr5dDUlkHz0I8ZvPcfxyBIqtLW0FrjituQ/+ezobdxzKml6krrTV01F+EkurfqeL88nE9OgpbXOl5CTq1k5fg3LE5upTt7JuucC/QWM/eC/+MvYlcw6cRt3v1vEOk/ig0lH2BtYQHZLPuXR9pyeP5LRl+OJqNY+og3190K/hhr/9WzftIQxe+7i06jD2JVJhtsiVk34jGGTd7AtU4PWlE38yTls3rGXzX7FVBva6Co+w9lpM1i26zoOJTplAvGoDtyDsTqEROfp/McSL24Xt9JW7cn94+P565/f5z8XnGaXRxSRCS7cPrmK2aOWMf9+IRntnbRU3iXg+BIWj17MvOgWKjrCCVKA/mEOpRZhzLVj3RdzmHfgLm4ljeja0yn1XcLqUX/mg0XHhgD6/fS1RpF+047P/3oSx8JWSguvcnXvar6ZfoFzFZ20m5toiNjNgdUrGLPiLuEmPdpfAvRDD7Lvvb/wX9PtORxeRmFrJU3pDrht+4K/TrnMlbQqCrKdcDu7lBFrPLhd2UVLRyaZnuvZuXkBYy5E0dRwjbPfz2fVDjeuFtWjbYgl4+I4vvvxJPt9ssks8SPi7Hf857iD7A4tJretntbcG9w9+AP/9eEBTiXVUFx842dAf8GUyXyxzpELeU1Yeuspcp/FghXbWeyQREFPG71ab659s5Dd50PwabT8/N5W1zw1AyrQf2pq3uw3BOhLhT2t0QrypUIr1XwFGOqsolzpsqoAZwHPA2C6plVLvUZHc5cZvcXKp5d9xFs9v0WaKukQj3zb9gKoxdqyXmw3dWYFeAtwlwq7VIAFLBYJ+B7Yxwb069p1NHToaRXRrtlKxRGqkHSrzWs2UtysewjybceSfRrFclJrxtLTq+gDpCpd1G6xNn0aAPm27atlLO1aqlt11LRJN1ujwmMv0lj7BIgd5pOAVYBxSYuOinaDwmuXccgxhM4iTafS6nXkCAAfALkCjgVQi+Wn0HuEBy8TKYncduvESCw0xVdfQL4C9Os6KWzoRJx2qjQGOo3WSZGAavHJz5DJlNhuNliBug3oKz0D2vSKaFgmE1Jtl87F0kAsq8mgjEXOR8ZgA/oyIZPrJR14W/TWpzJCyZGnOCn1+oce+bZJjuwvY5GJkWgAZBwy+Srp6FXciGw5k3NTYuBYYqEp+4iQW667PIkZDPQf0XVMOOR08aNTDt+fSmSrdxH3CrVE1T9feOuTU69U8P/8zjsPgf7//F//E/n//Y9H8OHIUbw7bAR/fX8Yf/9wOP/85yg++eSfaryhOVi2bMnPf8T7dfSakwndMoYVR69yNqUFk76CroxtrP5yNducE4hqr6c5zx2P2e8x6WI4vqUdGLrNWDoraMy4ztnLUSTEOXHz6DaWT7PnVEkXzWZxgGmlKTeACD9XzqXU0Kl/EaDvxoUPPmXJCR88i+UpQDXtxVew//snLDoTwJ1yLRZLNa0FVzj+129Y55xAUMrLAP0SjLpa6uI8CMouo7CtDU1LFgUhx7ky/z8YecATt6whgL4mjKjLB1j/vT0/VetpNPcq46tPuoq7/Vw+uphObpQda58L9Bcz9oNpzDrlj3dZG+11KVT4zOSTkQuYuteV83G5pFXV0lZfqfzW6bt7H1X0+y3Qn0Pssdls2bkXu7AahTLV22vC1HiHOzuXsVwq+mmNaGsvc3buVnYf98O32US3UFvMNeS7L2fLqZNsCq5Cnqk8H+j/yPDhq1kXW0N2cyt1iae4fGIlX233JV5jpLOnlx5LI3WJV3Dd+z3vHE8irS4QfwXoH2JvTApVt77h29XnOB5STKW5h77eLkydSYTs+5ypu08OAfR7MVf5EO66gnfm3iawrpPW1kyyMuJ5kFhJg9mItj6Z3LtrsFu4hG/mexP8S4F+0DEOvfcZ3zunE1Orx9xjoaczm+rofax8fwV774Ti7LiPM1tXsCigmiaDOACZMFR443N+B5MnXSKq+jqnp3zHnNl2LL8eRWBWBXUtVVTUtdHSVUZJ1DkcFo9htFM2iXU6TL3d9BiKqEo4y76/j2S1RzIRSU4/A/oLd+xm1a1saiRnfRYMqTvZsGgnPypPjHT0WpIIWP0ddhducr1E//N7W13z1AyoQP+pqXlz3xARqq5bgJlJqeQnSjW/QVxVzIpwVPjyYrFZrTEooL5Oo1OWAtabOq3ONGKhKUJcaYjVYepTKB5i7Si+8wK4rfvoFYCv2GEarIBdHHWEuiNVduGIC1Wk9rF9dIqvfpvWqLjyyGRCOt5qDPIkoE+hhUin2VqNfLbtONZ9WrUmxTpTZ+5GXoujj1Ta5amB2EfWKX74j8Yi4xHf/3qNwSq61Rip6+pW+OXi4S+ONgLqJZTGWQLwW/WK4FaeZigUJK1Z0SEIBz+zSSYtegTU2vYTsK7YVHaZFQGsCHiFtiQCXaHrCL1JehLI5xfbQHGT9A3Q0yxOQ8ZuxUJTeP1iU5nXZiGvWXz/ZRKmo7zVGnJekns5L3G+UYS1IhTW9ZLfZqagxWoRattelhWtOuU49WK9qbMonHx5oiOTA3kCIMeRCdXg8csxZUIk4mmha9V0WWgx9FCo6VH6HhTI+AdyJksZvzgG1Q3YdIpmI6fZTEyt4SHQfwTyjZxOblcq+QLyd4nwNlvzwsJbAfr7HdwVYG+r6P+v/+9/8d7wkew+58zBa15M2XaRcWtP4ex2izt373Lvnhpvag6ioiKf+BHvp89Uh7HkGLvG/oNPvxjDN7MXs2r5fJbP/YSRfx7G51tdcchMpyrJgbPDPmWRdy6JzWYx46S/10SPro6KilZacy7jsGsrk2fd4J6+D73CGe6hW99Ke0st5e2ddJuDX6Ci786F979mnUME/iLk7Gugs/IG5/7xFWuvRhNYL+vq0ZS58tN/j2a9c/xLAn2h7jTSkX2Nm+fs2Ll5LavWr2P1uvmsGf+/eXfPrSGBfnfNLe4cmcVnfx3N2KUrWLJyBatWLWPJHKFqfM2fNvqTELKJFc8B+pqopXw5bCt2nlmkGXvpM7egq7qPx/G1bFkxk9nz5zBj+WbWHbnBlfQGqrSWR0LLfhP0RuG7Zi52W3/iZK72UVXeEkvksU3sEI5+Si2d2TvYMGEsX335A1OXyblKLGHB9x8xau4mFlzPokEYTg+/EUNX9G/br2HEF2dxbDbT3NNFXeR+Th9fzuiLGbT29mHV/JrRltwh+NJU/n21P5EVvjxQgP4BdoXHkHX2fT4/cAvn9MYBkamFvt5asi+P48ejp4cA+j0YSm4TeHUh/7Hch7BGLZ26AorinHA6toFNq1exarMd21aOZfK3cxj9LwH9kxx5/zsWB1SS3T7g6tNdQ0fJNY69O4lNjq4c3LOaTV98xLBpi1i2QvK4kpWLJjFlzERGjDqIQ1keEV7HubRnIUsWz2LGzMUsWrWfXTfiiC5LJOP+MY6NmcrcsGZFD6ZMrvqaaS/zwv27d5hzLRyfyCs/A/qLjh7HLrDCOiHr76Mn9wCbF+5i3q4w4noM9PWkE2Y3mjVnnLiY0/HwSqovnp8BFeg/P0dv3BaKANcsYM6EgHwJqegLd10qwUo1WN+tVNPFrUbsMDvEQlNsGhXXHKvTjriyVHVYqSgCEJsGHHGs+5jpMFjQGmUf8W8XJx6LYu9YpTEp1fAWvXR0tTrh2NxxOg1mZZ8uZb8exZFHvNnFzUYaeclxxGlHtrcdp3Pg3OR4GnH00ZkQT3uxypSxCCAVL3ix6LRZe3YYzMpkoLpVT1WbXgGk5a16xXVGJjoidhXtQY3ijmN10xFrSyUUkCsTISPKPl3Cie9WnGcURxzFFcekWFU+2l76AogvvoHSVoMC+sVyUwSvynE0Vh/7Wo1RsZ2UvAhnXiwohc8vtpg2Drw46YjwV/H/F8vPLrOSkyadaCWsjj8lYm/aJk3OehWqTK3i2GMdh9hnyj6yFAAux5dJmkw6RN8gfH45N7m2Vocf635iByrjsbn5CHVJuh2XaczKJMSWM3EgsrkQyXGkS3Kd4kRkURqnxdcaFZAvvHzfJ4S3K28VMeFEAtu8ny+8tbnp2JZBJRoc/OP4asJk/vTn/1Sq+n9//0OWbz9IYHE73rkaNtzMZ9vNHLoM3fSpgq437rft2QOyYG7LpPL290yaNp+5q+zYtX8f+/fvZf++HWxf/ClfLD3EFq9AEuOuceajT1h6J4+kZqEJ9NNn0WCoiyMwMJeC2DOc27mVH2a788DYPwD0TegbcynKjsG/uAmD8UmgLzCzmcKbC9h4ZNcAR1+A/hg2XI0ioN4yAPTdOPePr1nvGEtQg6x7AaDfnUWO5yH2jZrFssEc/YA8ulpSSD83D7stq1m7bR/7TpzlxNmD2C/8Ex89paJvBfo/8tV7U5i1ax87lDztY99uO7bt2cOyq8nkR9ux6kmgbw7m/uolbF1t5ehropbz2ceH2f+gkIJe0T600VUbS3TkLe67nuLy8W1s37SYRQvnMv5AIA+KWumwld0VoB+D//o52G07g3121yOgb44h4uhGtj8E+jvZOOEHxk9cwtI9ck2tsW/HWtYfd+JsWDltLwD0vU9sYsTXztzT99Der6U+6gBnji/nq/NpND0E+ia6im8TeGEK/74ukOjBQMjoKRcAACAASURBVD8ilpxzH/L5Pg8c0xrQKWMRoF9D1qWxzDvyFKBfdodgp8X8afkDwho1NJR54+O0mVVrVrNx9wH2/+TIleOLWTpjCV/P83pKRd8E5gC8Fy3AbuPTOPoC9Mez0K+CrIdAv5qOoisc/vtkNjvd4NCeNdh98wmfr9jBrr17rbnct50dW/az1e4mAZWFxMUGEXLvKm5XD3F010Y2L53K1Dn7OeLlxS13e+zH/cCskEaKOwfE7X1NtJfcwnXM/2OeYwS+UVd/BvQX259kW0iV1SXqGUB/tQD9bBXoP/u37vF3VaD/eD7eiv+koi8cdqlA24C+jadf2m4Fx0LHEZAsbjdSTVcq99IESm8FgDlNVvFrbpNBAYRim6kxWbdX9jFaG0BpzTJxEDBrorDFQE6TnrwmK71E9hGnGxHYdkgYuxWve+2ANaa4zEi1u1DoQK3WCrc0yJLJhsZooUOZDHQrlX/ZR6hBNRqpdlsr8LUag2KtKX79VvtMi1Lxl0mETAIaNEYKG7oobOx6yL8X4N6kF367VNLFCtNaHZeKt/jQN+vF7tKknI/wziUUSorWrFTTxW5TgLCEgHWhwyjVco0J6Qyc06gjr1GHePDLe7KdgGCbNadYjUqOZb147su22bJPk47KDpPidiQTJJm8SNVeJgPyOXJu0o22uFV0FXqlC68Ik2VSINvItrbzEuBtBd9mKjQmcptFI6AnsVYE0EZrZV9x+rE2LavTWqiXSYecl/RI0Iig2YgIjGNFmFunVxx9xDFJQra1LUWLYBU1W5TJZFS1gYhqq8uO3wAnXzreioWmdLy1CW/vF3Y9U3hrA/eDl1GKGLeN3RdcmbJgGaMnTmb+uq24xeQSXK7jcEA5G91yuB5d9Vbc5+ogn8hAXzua0gf4rf2Arw7e42ZuK9YeyX309+jpTLJj09J1zD90nevRnnjMHMbUS1bqjr7bgLEpmfw7K5iyxIVbDy7gcmwby2fZc6akkyZzD92mcoqDTnHp8GbmPiimRRuGz6p5bNl0BvsMDZY+ExZtGtFnprB4+/ZfDvTTPPE9u4FPPz3LtQY9jd1GTM0hRF1cz8oRc1g6COhvCkikucQdxy/+i6lH7+Ke10qnuZW24vv4b/kvPj3s9aiif2w8/+d4CumNenraQ4i4uJc1E49wurSTWpNQk7rorE4mM/4+TplNtGTsZ9uPW5m/w48grYX+ni50lde4Mn82y1edVcS4jwP9bsztRVRFHufQ3SRiqzRojS10FHkTfPwb/jHuNKeiK6iw6Sz7u6G/gKTT87DbsZN1PsU0GLvp6TWgr/Lgpt0iFinUnQa01Zc4PWcz24884F6DHlNvj+KK1JjtQ0hyEmGVWuVJgW0OISLfoTj6jwN9Mx3ZF3E5tYpvNngR3KijzdKDxVhFReQ5rmybwrtn08ioDyJggLqzLy6N2rsTmLDMnoMPsslXaKQdGNsi8d3+KZN3nBiiot+LpS6AGI91vDvjJn41zeSFbufg3uWMORJCsrYbg6md9uRjHFu3jq/nDgD93D2sm7GNJQdCCNNZ6OtuQ1fhwPkZM1i+4fLQYtzgYxz8xyjGn48hsKwDrcWEpT2dsuDtLBy2jgP3w3C9updTm5exwKecKp1YZJswteVSkBzJndspNNfcweWn23gEF1Cg12PRl9KQYMfu0bNYecgRe8/LOK0Yw+fnE4mo7EQrtLeuHEoijrHl3a9Y75VGdIrzywH9bi295jh8V0xg87lbXC/WPXFzq/8+KwMq0H9Wdt7g94SjL51XRXD7JNi3eeiLUFcqvMWtZgqajUqjJemSmz4oxOlGOOMSAjKl8iwAVar9Ja3WfbIa9Qr4FAAqQN8WAnzLxX1mwDZSOOwlLXrym/UIBcQWsp2AfQXwCxWmXU99pxFpclXdrqeqfYAuIzSTZivIFyqMhOKF3yp8fwOtXUZlKZ1l82o1JJe3kl2rsXLjB4lthYdupdxI51q9Qj0R8bEiXB0A9zaQL8u8gXVFTdYJiewjXXOF9iLv5w5ETqNWAfoC9oX7L7z8wibbOQt9xxr5jbpH2w0AfQH7EiLolUZkohGQCUZJi4GCJj1ZDVZwLxz5h1GvJ6NeT06D5NJAUau1uVZuo560Wi3JtTqS6iT0D4G+gH2JlDq5ZgYKWkS7IU97DKTV6xVwL+5DEgLybREzAPhloiDuSRmN1oirMSDgPlIAfpU1xE7TXyr5A8Lby9ldLL6Rp1TyxV0ntMqkcPIHg/hf+lpsNUVU7J2tYdr5NPbeLlAoUm/wra0ObcgM9NNvKqAy6ih2fxnB3BtpRDcOEusKqGy7ievyuSxaepitvoFkXfmGzxYfZtf9VFKqcymJO8fFZR8xYscd7mTHkOy9kyMLf2DcT9FEVTdRVXCDW7sXsGjKRlbHNdJuTCf66AzWrd3ESs8MKlvLqYjfx9HZH/LFvM2/GOiH5AUQd20Ts0esZHlYGdm1eRQEH+DU0tGMHD6PJU8C/WIPHD/9KzMPenI9rZzKymhSvNay6dP/yXtbXHFOLaM20xmvY+P4P3sjiCprQ2ssJN/3MKfmTWTMmQiCSxuprY0mzm0ju1ZMY5x3GRV557i4dCkLlp/DPr2CjqYUkp1ms+Srr/h2xU9DAn1TUyL5bhP4ZO4BdtwTe886mor8iTk/ieEzL3MhoZoaG9BXoLmepsid7LdbyOgN13DIqaGxJYO0G0tZO+FzPlbEuG3ojImE7pnBhg072XQ3g/yWBtoqvPDYPoGlB05yMLHlFwB96NOEEXt1E4s+XcRs91Riq2upyHXj9sHFLBizmuWJ7VR1Rgy47hzlcHoZPWWH2D5mOrM2X+VsQjEV9ekUBi1n3ad/4aPFQ4lxob89nuzbu5nwzjGu5teSGLyTw/uXM/6oLzH1zTRUBBJ8fiaLJk5n9EJ3Hmi1aCvPc3reYhasc+BMZjnt9fEkXp3GvE+/Yvx6h6GBvohx3/0Tf/5uB5tuJxFfUUhFsiMe28fw7jxnXLIqyUu5zHX7Hxm10QXXvHoqmwooCDzAiV1L+XzzTQpLTrD/h4Us3urMhYxqWtrKacg6yKHvlrD5xAPcknyJuTyFv43dydYH6SRVFVGZdBW3PT/wzicnOJ9WT1nJz113nlnRt7TS03mTS18vZc+FMPybf+VmYkP+Zrw5K1Wg/+Zcy5caiQB9sa0UD/Qngb7QeMSBRwC/EsprAwLynwX0BQyKJaYAROm+KiHrngb0c5vEbefxkGr/s4C+gH0R/BbbeOAD4F7hxQ8B9AWwi6uO4s7TKiLUTjKq2kmtaCOzRkNufeeQQN8mWpWlhIhRbTEY5NuAvoB9G+C3rbMBfNvySaCfXa8ls6aTrLpOZV+p3ksImJfJgDIheALoK4C/YeC9BnEEkhgE7ge/HgD6AvYl0up0pNR0kVjdRVLNs4G+gH2x3rRV+sWKU0Kq+E8D+jbQH1urR4C/RNQTQF988h81wxLhrZYfnbIHhLeFSCVfwLnN9/6XAnzbftJYy6dIy1LHTNa7ZhGc1Yil5yGSeKl7Rt34j5wBqeD6E3VpHn/7y2YOJNRSZBz0PRCHl548Ei8uYO3y5Uz9KZDKSndc9nzPnLEj+efHHzNi9Pd8tsaBK1kNVOkEaIWQ4LqMlZNF2D2c4R+P5ov5+9jslUGJQSqhOlqTT+Kw5VvGjPiQ4Z98zqi5G1g2dyTjN/3yin5IbRX1qY64rhnFyGHDGPHxl3w1fw6TZ81h/s8q+oUYNFmU3prJsrEj+eSjYYz49gfGL1rLiW2f8NnI6fx4xo9bsbcJPzOav73zHh99dRT7gGyyGlPI89vJzmnD+fLTj/n443/yyZTV/HgxmLgOM3pjEVkeG9k9awTDPhrJqH+OYcymZcz4bBILh6zoC/2pGV2NF267JjF7jOR1GCM++YqRP2xi1f0C0pqNgzzvpf7eR482m0yfvRxa9Amjhg1nxIhP+HzuVL79chLTpKKfKfaaBrpKvXhwej5LvhvOsBEfM2L4Z3y24iRHg3Mo0FttO1+uog/9vR20l/gSfmEOc7/4kE9HDWP4sK/5fOZOVrmnUig9Wyw2e82jHM7toM9cTZHfNg4uHs2YUR8x/PMv+HjaEhZM/BujNj3FXtNSSnXsFQ79YwH7o8tJK/Yh5NJCFn71Hh+MGMnHo2fxw4alzJ0zjh/GzWSMRwG17Tmku65m2/SB/H86ljF2y5kxagKLnlbRDxJ7zf/HJ7PnMXH8V4z9ZBgffzmeLxbbcyShlpIuM2Z9GRUJF3HY+CVfjxrOqBHDGDF2LtP2u+FU0ILeVE7u3e0cWTpa2X+EnN/wsYzZ6oZTcg2N+gbaSr25vfdbpo4eyajhHzH8y7F8vugQdqGVFGlMmCpeEujrajAX7mXZmCMc98wm+9duJvZH/ml7gXNXgf4LJOlN3ER89IWrL2BfEVVqpQHVo7DRMAYvpenVkyHUlueFjSrSJJ1wBzrg2pZWLrqV5jLUa6GyWEM66D4KceORULj6z1hKV1wJqegnl7RyIqCI8xGV3MlpJaRSR2iV/mGEVemRCB8UtnWDl4P3edbrkCo9Pw8DQRU6HhR24J7aiH+hhuhqHfH1BsTO82kRJ1aftqgzEjcQsXVGngyx63wyAku78M5uxT2jBZ8SLX7levwrDD8LvwoDQ4X429vCp8LA0+JBhQGJ+w/DyP1yI/fKjdwuMyrdbt1LTSh0nZR2FrnmKSB/190SPF9CeGsD8s9aCsi/mdXORo98VjllEJDRQEvXUJ0r38Q7XB3T4xnoU4S0TcUJ+AXmUagxohvcnKm/H/p1aCpSyExLJa6oAYO5gbr8aBLC/PH38cU3OIqQjBpq9BZMfcI3b6WjNp3MaD8C/Hzw8Q0lOKlAefJmlkZK/X10d5ZSmR1JZIAPPn4B+MVkkJIcTmx2Dqm1rVgMVZSGRJNZ3kyDUewkjVj0VZQER5FZ3kKjbZ2ukpKgKDIrWmk0mjB3VlGXHUKInw9+PoEExiUQnZhCWngSaa16GsoSSC8sUKyBe7u7MDalkB4RQJCvD77BEYQmZFCcH0VkcAwJBbVUtNTRUhJFsI8PvoHZZNd00NHdhb4ln/xYP4L9ffDxCSAgOp2kina0ff30SuOk+izyEwMJlPz4hRCSnkZCRDxp6cUUtWuwNKcREVZAXl0XXTKv6rPQa26kQfIaKnn1wcc/GP/oHLKa9XRZ+gY54wxcwT49uqYCilOCCJLz8wkgMC6eyMh4khJyyO7oobuvnz5zI02lSaSE++Ijn+sTRHBamUL/NP5Mj9NHj76RtooE/FNrqNUKwK2hpiiLsKgK6nr6MCuzgl56jM1oqpJIDvYh0Had4/MQtzTlOve10JidTm5qAQXCSe/vVqguRSmhhEve/APxjUolOT6IiOwipMA1aIppHWRfF10V4cTs+4GZTrEEFpdSV55Caph8r3zxCYwhMj2NpOQYEqJjCS3rQG/R0VWbQW58IAE+fvj6hxKSmU5ieBxpmWWUaJ/ofNvXhbaxgPzAICKTE4kODyLU3wffoAiCU0op7bJglHuiz4Spo4KazBBCle+XD75hCcTm11Fr7KFPGoI156KMT77XPn74+EYQkVdHVaeZ7j4LPcYmWgojiQvxs17joHCCk4vI77BgkGZz+iqqCrKIiK2gvq+btop4UguLlCf/khvBJ32d+WSl5JKcW01tcypF1ycydZcXN9SGWY//tL3AfyrQf4EkvcmbiCBRPOqlwdTgMMsP3a8cUkn91aK3T7HPlHN/XojdZkxRCzs8c1nulsPB0Bqcc7sU0Hmr1Ao+By89S43YYvD6l319s9TIk+FWZOBqpoaTMQ04JDVxt0hLcLWJ0FrzrxYhtWYGx50iLVdSWjgb34RDejtyDh4lRjxKTb8oBKi/bLiVmHAtMXO9xKz45EvHW0V4ax/PtttFz+14+yxAP9R70j3XLaON3XeLWemYwd2UOpo7B1E13uSbWh2bmgE1A3+wDPTSoy2jOWkPGzde5FpkEaWmRx5Bf7DB/Iqn20+/uZr6TA8uLFiAnU8miU2GQe5Jv+Kh3uCPUoH+G3xx1aFBl7GbmMJWtnrm8cXxeLb6VXIxs1MBnAI6X2c4FRo5l97B4ahGDobV4lWow7/KTFBt9yuJgGoLd0sNnE9s5mhkAycTWxWQ7VJseq3jtuVYjivNsE4lPRLernPL5d4vEN4OBe5lnVB+ouosii2n2HOudc7AI64avfmJ6pZ6c6gZUDOgZuD3lIFeLT1dyYTvv4RXeC4ZT1bkf0/n+trOpZ8+QzHVqbc4svoOoWUamrt/9jzktZ3NH/VAKtD/o1459byfm4Hunj7ii9tY75bD+/ui2R1Ug0OO7rWDXAG4EhcyOjgQ0cDB8DrulugRIP6qQH5gjYV7pQZ+imtif2it4mojINsGul/30gbyL2V1seRGHhNPJPBKhLd1FvxKdKx3z1Mq+QLy1T81A2oG1AyoGVAz8LZmQAX6b+uVfwvGnVDSxlLnDL4+lcQ2/yqu5ulxLnr91WwryO9kT2gt9jENeBVqFZAvYPxVAf3bxXrOxTezJ6iGn9I0OBYYlMnG6wb4tuNJ3q/kDhbeFvGgSPurCm+lku9brGOZUxarnDO4l1KnWK++BV91dYhqBtQMqBlQM6BmYMgMqEB/yLSoK/+VDPT09NDY2EhYaCiBAQFKBPj7c//+fdzd3F4o3Nzc+KVx3e0m592CmfVTDFMuZ7DxQQVSSRbAbQOer2vpVGjgQkYnu0PrOB3fhEd+1yul68jEwbNQp9B15MnBT6ntXMvX/yZjt+VYKEtnUtpZeD33MeGtAHOh2jwo1OKW1sqtzHYCy/Q8jZbzrPXCyb+V3c4612ymHg5izWEXzlxywsPD4+0Ld3dlzElJSWg0mn/lVlb3VTOgZkDNgJqBP3gGVKD/B7+Av7fTF5BfWVFBUFAQN27c4P69e1YHhAcPuHPnzguBfJkMPA7ybyifJZ/3MFxduTEoXF1dcXW9zpVrLuw+5cLnW27yjX0s6x9UKEDbBjpf51Kq6MLJPxBez4mYRtzzuvCrMr2yKr6AfOH9X0hs4WhkvcKF/+0r+UaswttCvrOPZ/uA8DagTM/1tFZ2+5ThFFODR2IdbvF1XI2q4WRoDd45GsVP/1ng3vaeIrxNb2PP3UJWXUrgJ+8EPO74Kd83+c69TeF6/Ton7O3ZamfHbW9v6uvrf28/Eer5qBlQM6BmQM3Aa8yACvRfY7Lf5EOJHVZvby81NTVI9d7JyYnw8HAKCgooKSl5sSgupqS4mOLHooiiosejsLAQJQoKlM+XYxQU5JOemYNncCprHGIZfiiWzb6/vfD2SHSjwsn3LNTi/wpBvvD975QYOJ/QzNGo36fwdr1bHncLuhTKjlNiI4ceFLPSOZPb8dXEFLYRltuMa0QFe73z2XO/GPeMNsJrzE+t8D8U3mZp2HevmM0u6XhHlVBT10RLS8tbF5WVlURERHDup5/Ysnkzvj4+NDU1vck/O+rY1AyoGVAzoGbgORlQgf5zEqS+/fwM2EC+0AS8vbxwvHaNyMhI2tvbXyja2tqwRWtrK4NjMGBrbm7mYTQ1KSBGgIxEXX09EWmlbHJJ4f19MewOqlaaMb3OCr4cyyo6NXHeJrwNq33lwtsAEd6WWYW3B35HwltxN1pyI59JJxNYN9DxNqzKzKnQSnZ4ZOMYUkqHqZcmfS9F7T2UdPTQZuxDY+hm5rkkdt8v4V5+55BAX0C+VPKFk7/JIw87lwz8k2ue/2V9A7eQ+6+7u5vs7GxcnJ3ZtXMn+/ftIz0tDa1W+waOWB2SmgE1A2oG1Ay8aAZUoP+imVK3e2oGpJIvIF9oA87OzsTGxioc/dcJ9KPTy1h2JZHRJxIfCm9/C06+HPNiRge7RXgb3YBXkRYB4q9UeFui56f4JvYEV/NTqgbRBfwWY7dNqkR4ezVPp3S8nXgyATuvQnyKtUgDq6txDey/nY9XbBW1GunKbMKtUI9rkYGbpSaCaizUaXsIymvj8P0SzkfVDQn0hd8v7jornLPYcSOT0PQ6jG+phabcfwLyHS5f5trVqwpVTug7GenpKtB/6q+W+oaaATUDagbejgyoQP/tuM6vbJTCya+trVUq+QLy4+LiqK6ufqFKvkwEbJV8WQ6u5Le2tiBhq+g/rORLVX9QNb+6tp7YjDKWOCQy9WIqG30quZSt/U2AriK8Tbe667wu4a1w8oWuczCsTnHX+T0Ib8+mtLPAZUB4e68EzxwNEbUWgiuNzL+aiUNYOVk1XWQ0mbiQpeVMppaLuXocC4zcLjeT3dpDaZuJE34lnAip+hnQtwlvN7rnseNGFuFZDbR3vZ3NsPR6PTk5OQrId7txg+joaGWiferkSTIzMlSg/8p++dQPVjOgZkDNwB8jAyrQ/2Ncp9/lWQrIr6iowN/fn2vXrikA42kgX0B8Q0MDVVVVj6KyEuEV20I+61GUU1FRTnm5NcrKyngYpaWUlpaSU1CCX1w+K68m8v35FDb8hsJbpwID59M72B9ez8nYRjzyOl8pJ/+h8DaphWOR9ZxOakPO4bet5A8Ib28W8t3xeHbcedTxNqzKhEdGG8sdMwjJaaKkzYx3kY49CR0cTe3ibJYOhzwD3uVm8tp6qNd2c8q/BPvgx4G+PBW4kd7G7juFrL2SzN3oIipqm+ns7HxjQsC7VOmf9ye0nKysLIUq5+zkpNDlRK+SmJiICvSflz31fTUDagbUDLwdGVCB/ttxnX/VUdo4+QLqAwICcHJ0VECGAPmh6DoC8gWYx8fHExwcrFQdY2JiiImOfiykGmmNKKKiBkVkJFFPRHB4NE73Y1ntEMOIw7Fs9rEKb11LzLzucC60gvwj0Q0cCq+z+uRXmQiu7X4lESgdb0v0XEgQkN/A6cRWXKQZVrHptY/dlms5/qnENlbfKuSH00lscM/jbn6nwqMXdxxx2TkbVsVZ/xJyqztJazRyLFnD9rh29id1YJ/WxYUcPffKzTTpeyhtMXLCv4RTodVKRV/h5NdZuJnVznbPPBaeieCkaxixCSmkpaU9itRU0gYiNTWV1xIpKaQOESkpKbxMJCQkKPdDXl4eBoPhmfesTqdTQL44VJ09c4a4uFhFkC73mQr0n5k69U01A2oG1Ay8VRlQgf5bdbn/9cHaQL4A+tu3byuV/KcJb220HJkQSNX/yOHDilDwuosLHu7uuD8ZL+ix7+LiysFzHkw5eJ/39kWzM7AGh2ztawe5AqxdikxcSO/gkNLxtpb7JXoEiL9KkH+/zMi5uCaFrnMmqU0B+TbA/bqXkgOJS5mdLHMT4W3io463dd0PaTfCpz/sW4prbDX5dVoCK/SsCm9mc3Qbu+I1HE7u5EK2jpBqM5buPoJzmjjuV8LluAbFa1/oOtJgS4S3C05HseuiH1ZLVVdFGyL6kOsSLi4Pw8XFhcfC2VkRq4pgVWhmj4WTE1IVt4W4Rg0OR0dHpXIuQvPBIU+yhBc/VFy9ehUlrlzhyjPCwcGBixcvcujQIXbu2MHNmzfp6OgY8maV+89isSicfBnrmTNnlElGUVEhpaUlyoRaBfpDpk5dqWZAzYCagbcyAyrQfysv+y8ftFAKBIQIqBJQJMJbcb0ZqpIvQF8aZ929e5cLFy5w/Phxdu3apWwvFcsnQygLLxIp+XUsv5rIZ0dj2R5QzbU8/W9SzVYAbkYH24NrFaDvWaBVxKQiKH1VQP+udLyNa2JvcDXn0tqRpwlyHq8b4NuOJ8d2zNcz3ylbcdex8yzEt0T3s463NqB/MaySvDotQRV6loU2sy6ylW2x7exP7OBWkZ5STTfN2m5mnk9iz4Drjghv/Uv1LHfKws4ljQfxZTQ0t/3MgUm+a/JUyRbiIV9fX0ddnTVES1JbU6OE2MBao1rRlAilzEYhk6WVQvY4dUyq5UqUlFCqWMZarWDF/vWh5atYvxYUKGG1fS0gPz8fqdIrkZtLXm4uuYNCnkj4+/lx+NAhvDw9FbpaX1/fkDeprLcJb69euaJU7+X4YkmrAv0hU6auVDOgZkDNwFudARXov9WX/+UGbxPeet66pVRGhYojYGkokC90HXlPmhVJZfTWrVvK5GD37t10dXUNeWCpVj4rTJYe8irbWXM9g2kOGWzyqbBW8n8DoCsAW9x1tgfXcCSqgevZHUrH21cF8OVzvQq1XEhs5lBYHefSNDjl63H9DcZuA/lC15HOuwucc5h8OpFdA8JbAea2Zla2pQB1+8By9twpJLKonbQGI87ZneyObcM+WcP9Eh0FbRbKW43cjKtm0ZU0Lsc2EFJpxDNbw3q3XLZdzyAguZKaxnaEuiIcdSW6upTvlPD0ZRJqC3GC0mgeWbwOFnzbRN4tLVbLVpmsykTBFtbJgkwUrCGTBWWi8Nhk4V+ZJFh7SwjHXp52HTp4kLt37igTCJNpaGGxTIwV4a2Dg/I0TCbZMsGw9alQgf6QPyvqSjUDagbUDLzVGVCB/lt9+V988A+Ft35+Ck1BQMazhLdS+RQAI7SEBw8eKNx7b29vfinQ1xksZJS1sfFGFlMvpSvC20sZndwoMb/2cJaOt2kadoXWcTCiDuesDnwrjK+sii8g37tQx8XEZo5FNXAmuU2p5AvI/y3GL8cUkH8ysZWVD4W3xdzK0igWmjZwP3gZUmnCJamJeZfTuBheSWJlFxkNJiKrDMTXGsltMRNf1sG1sArWOWdyMqSSewVd3MiQjrdFbHJKwz9JQL5GAflvAtDPzMx8KGQXkF9eVobRaBzyppTJsUwKhCokHaHl/pNKvtxnKtAfMmXqSjUDagbUDKgZAFSgr34NnpkBGye/RoS3Ax1vhZP/POGtiG6FriO0nYyMDAWk/FKgrzNaSClpZd/tPD49Fs8W30ouZXb9JiDXZQDkH4hoYEdQNa7ZAvJfnfBWaECK8DaxmeNRDZxOauV6kVGp5P9WIF+OL+ex+laRBzuq7gAAIABJREFUIrxd757Hnfyuh8LbwQDf9lo49gGlOpa75rDVM59L4ZU8yGgitVxDfEk7t9MaOeJTwmrHTDbfKuB+YZfSGVc63m65ns79uHJa2rsUapeA/N8S6P8atB+h34iQXShw8tRLnkbIZHqoPxmrgHzRtVw4f56U5GSFpiOOVCrQHypj6jo1A2oG1AyoGbBlQAX6tkyoy59lwAbyhfJw5/btZ3a8tQlvhessAEZAvgB74SULGBGg8kuAvrm7h8yyNvZ65/HB/mil4+3VHC1uJebXG0KRKTJyUSw0w+rZGVjNzdxOAqrMhNR2v5IIqrbwoMzI+fgmDofVcTa5TQH5r33sA7m+IU8QRHib0cFyt3y+P5nIOrdchV4TNUh4awP3Ty7FOcenSMsBnzKmn0tmrH08q5yzWHI1nc+PxPLDhRR+Cq9WPu9+oRa7m/lsdraCfJueQzQcf2SgX1JcrPD3g4OCuHzpkjIRfp7wVu4dER6fP3dO4fZXVlZQVVWpcPlVoP+zny11hZoBNQNqBtQMDMqACvQHJUN9+XgGRHgrlAFxNBGe/YsKby9fvszdu3cUu7+SEhEJ/nKgn1fRznrXTL48kcjugGqFl+5WbHq9IF+AbrGJyxkd7AiuZX9YHe45HQRXWwipsbwSkC+Th3vFes7HNbE/uJoLaRquFxqV8/gtgb6zCG8dHwlv/Ut1CCdfQPyTwP7J/2UbmRCEVZsVwH8jtQX7wAouRdUq1XsR7IZWmRQrTqvwNl2h62g6tQ+F2390oC8T37DQUKRzbVBQkNIk7mnCW5loK8JbBwfl/hPAL3S56mrpRaEC/cd/rdT/1AyoGVAzoGZgqAyoQH+orKjrFBqBCBBv3bz50sJb4eQLXccqDrRa/r1sRd9sE966ZDL9cjp2vhU4KpV8I+4lptcaroUGHDI62BlUw9HIeq5naQioNBJaa3llcadIy6XEZg6H1XIxrZ3rBfrXOuYnc3yj2MCFtHYWivD2lAhvi/HK7XhhkP8k6JfJgYB632IdgWUGwqvNRNSY8czuYO2NHLa5ZhCUUk19S+dDkC9V/T8y0BdPfU9PTwXkh4eHK0Lfp9F1BgtvRfwuPv0C8kUQXFNTrQJ99TdazYCaATUDagZeKAMq0H+hNL1dG9mEt34Dwtu4FxDeyrZi9+fj46M0LxKB4C8F+sLJF+HthhtWkL/Zp5yrWR14lJpee7gW6rmUrmFPSC1HI+pwzdLgX/GKQX6hlstJzdhH13MupRU5B48S42sfuy3fbsUGziS1sOpmARPs49l599nC2ydB/Yv8Lxx+N+l4OyC8DUiuoq65QxGn2mg7f2Sgn5ycjJeXl0K/8fP1Vdx9uru7h/xheSi8vXpV8dQXkC8aGXEAUoH+kClTV6oZUDOgZkDNwFMyoAL9pyTmbVxt4+RL5XCw8FYAxtMsNAXQh4SEcPHCBR7cv484idh4w78E6NuEt8LJ/8I+gW2+FQrIv1lq4nWHW5Gey+kaxelmT1A17tkaAiqMhNVaXkmE1ph5UKLjclITJwTkJ7fgXmxQQP7rHrvteB4lBn5KbmGtp3S8TWSjRz53BnW8fREQ/6xtrHQeCx6Z7ey/bxXe+sSX09repYB8caH5owP99PR07t29qzTo8nnwQLH/fFol/6Hw1sNDcawS6o48WRPbTxXo/xq/ymLh20efqYnmilQy44IJ9vNDChV+/hGEpxWT39SFtqf/1ziY9TP6teiaSigMSyCjyUCnZegeCb/eAV/ik/paaMrNJC+tkMLOocTgffT3m+iqjCe1qIS8ZgP/2tn30derp7M8hqSicgpbjP/i58lY5VpZ0Namkl2UT3q9TvnMX/EKvkRC1U3VDPz+MqAC/d/fNflNzsgG8ltbWhQ/bydHRyIiIoYE+A+Ft5WVBAYGcuniRWWfosJCysrKfjHQF7qOVPL3eufy4f5o9gVX45LbhWeZ6fVGqZGbJQauZGg4HlXPkbAavPI7Ca4yEV5neSUhIN+vXM/lhEaORdRyIbUVAdmvfey2XJcauVVq5GqWhpUe+YpPviK8rTAqPPtngfcXfU9AvlTy7xd0YXcrny0u6dyLK38I8AXk/5GBvkx4pVmWiNCluVx0dLTS1VbutaH+zGazwsl3c3NThLriqiP+/s3NzY8BfZmIS1Mv1XVnqCw+e11/fw99PR1o8m9x/9xCVk37J6M++oiPP/6IYR99zZdLD7L9dhKJzUYE6z/lUj37IE++21dMWcgZjr7/PStDasjpGApQP7nTa/q/J4aQbWvYtfgIh/MMQxy0m/7eZorcZrP63CUOR9Uy9HOoIXYdcpWFHlMlOQ6jmWl/maMxdf/i58lBeoF2SrwWsNF+H8sflGEZgP9DnoK6Us3AW5YBFei/ZRf8acO1CW/F7k+EtzExMQrAGKqSL0BfKoxSpbwy4JMvAL+ivPxfAvrSDGuDayZfHE9gf3AV7gU6vEqNeJWZXmt4lhpxytSwN6RaAfo+JTrCasyE15pfCciXyYNvqY7L8Y0cDqnmSno7N4v0v8nYbbmWHLgX6ljkbBXebrlVoIhkX1R4+yJgX4S5geUGljllYueSjl9SJZ1a/RsD9HNzcxTqzcWLFxHqjjyZEJD/NKAvzbCuXLmiiN+l8640nZPGXirQf9qv1suv7+9po7vFk+tLP2Pqoo0scQwloKgWjaaaytSLOG4cy6yFa/nxRg4N/Shg/+WP8sQef2ig30t/n4G2THfuxycSVtGpwOonRvgS/6pA/yWSpW6qZuBXyYAK9H+VNP6xP0RAvtADbnp44OLiwvM63gpPWOw2XZydFYqPVC3FVrOyouIXAX1Ldy95lRpWu2Qw83I6u/wqcMvr4napkTtlptcaXsV6XLI07AutUegzt3I7CK8xKY2gIussr2T5oEjL1aQmjofX4pjZzq0iHbfLXv/Ybbn2LjVwLaOdxS7ZCl1HOt56/wvC26FAv1TyPXM0rHG1Cm8DU6poaOn8Gcj/I1b0pZIvwlvxxxeQL9QdsdB8mruOjDE3N1eh6sg+ebm5tLW2Kk/TBOwLZUfE7AEB/ty7d4+4uFgKCgrUiv5L/+xaMLVlUOI1lSnztrDVLYqIug405h76+7vp1tdSE3GAExtWMHGxOz5d3WgttVTFX8Ht4FJWzJjK9JlzmG13gVPhhWS1m+nTVdGRfooNK05w9MgW9u1YwPzps5gxbx0rnJNJKggk4voWNowezvD/8xfeHT2BCSd9uJNbhqY6gnjnDWz9cQbzps9m9qbTHLqfTb7RQE9PClGH93Jqx052HNrJjgXTmDl9OrM2XeJ8eBGFxh56TS1o8q7gdngZa+dPY/r02cxatJWVLikkNOrQ9lZQEemKy9LVbL1wit1rFrJs9nRmLN3GhjPeZJZ5cGX9NGZ+8Hc+/O+PGD5nDXO8iinVmAaBeanot1LqvYytV505HV+JobOQqtA9HFsxh4WSkwUbWHHsNu4VOjosvfT3ttBScJ+g86tZO2Mqs6ZPZ+a6w+zxjCeivpPuJyv6lnZM9YEEnlvNpqUzmTF9GjMWrmPR0fvcq+yk2ZhPnvdFrqzewNazx9izbDYLZ01n5soD7HSNIKY+l5izP7Jqwt94b/gH/P3r5Sza6k9kl4XOf41n9NLfMHUHNQO/xwyoQP/3eFVe4zk9FN76+iodb+Pi4p7b8VbEhI7XrhEUFKiAEmkg9EuBvt7Yrfjki4XmLId0dvqVcyOnk3vlptce3sV6nDM1HAyr4WRUPR45mgGPeIviLiPV7F87fIq7cExu5mxMPdfS2vAu0XOv3Pjax27L951SA5dTWlh3s4CJNuFt9tM73g4F4p+37qHw9k4RG53SCEh5JLy10XUGL/9IHH15shUTHY2Hh4fSDCsxMVFphvU0kK/VasnOylKE7Ldv30aq+vLETBpoydM0AfrSfG7v3r3Mnj2TadOmsnjxQry8PBVakE0P80j8Xooc89TJk2RmZCCfr/4NZKBfQ0eFD/7r/85n29xwTG9A02ejUcmyn572LHKiQ7hzL50cfSctOZe4dHQ9Kzduxe6oPefP7mOv3UJ+3ObAqYAiyltyaQlbxBf/mMC4JRvZePIEJ0/u45jddL6bfJSzvv74hThwZf1Mpv5lGF+vP8xenxTiMwJI8D3A2g2b2H7sNKdO7WbP9lWs2n+CvTEldBj9ufXjt8z+dhoTtxzl2NmTXDi9jtXzZrHk1E2cC6rQ1obiv2kqazZsYfPhE5w8tYdD2xbyw3e7OBlVRn5nFrneu9j53gd8uHQvm46e4vSZXezdsoiFC5ayJcAXz6s72P3d10z8YgpTj7lwJaWRJn33IN68AP0m8p0mssD+DLuDEmjI8cB57mQWbdnPXvtDHN+7hrVr1/H9yXiSWrU0ld/Dx9GOFavWsubQSc6cPcShXStYbneETY7xZHdUk3bJRt0pR9uUQp73UpasW8PaA0c5euYQR/etZOni+fx4J5f0hijizqxk/YjPGLX6ILtPnuHsma1sXzOfhRv3sD0mm6yAc5xf/xljp3/P6LXnueadRYGxB4Pt8qo3gZqBtzgDKtB/Sy++jZNva3AldJ2oqCilejgUXUcAh014K41+pClWYWGB8iTglwJ9AfmpJW3s9crlmxMJ7A0oxz23A58K42uPu6V6XDLbORldz6HQarxyNYRWGYmuF4/4Xz+i6sxKp1jn5CYuxNZzLbWF++UGHpS//rHb8n2/zMCVlBY2eRcx5UwSm27mczuvU5ncPA+8v8j7Cie/zoJ7ZjvS8dbuejo+CRVKx9vBwP7J138EoF8x8DRLnoa5u7khGhe5n4R3/yyQL5V6eZImE+eioiIF3As4twF96UB98OBBPvjgA/7t3/7Hw1i4cD4//XRWeQrg4HCZR+HAiRMnWLpkMWfPnuHWrVs8eHD/rQzRRDz211dLU841Ln/5J745G4pvWdcgQPvYltBvpsdUSs6lySzauIc1N5JJaeui11hJVcQOts1ZzoqDt7lTnElL2GK+/MdkJh+8i1tBC+3aUppTD7DlvRlscIojpDHvcY6+ppXGhHO4HF3CN4dDiazX06GX6vsxzu1bwZgdfuRqfLj+41jmTt/I8pvp5HZq6TEkE3ZkIov3HsEuOB1N+X1uzF3LkVsJRFU3094cR/aDzaz8jzGscEslsiFDAfq7hn3CsD1+eBe20qwrozTsGKdXfcO7l/PIaQgm6Lkc/UFA3z+QsshjbP6Pb5h7OYw7OUWUZPkS5nmadSeiSGqpJuveFg5uW86kY0GENenRm5tpSr/A5a0rmPXjcc6XlBN73gr0j8mkpjaWpGtLWH4lGN/iBhrbCyiNtOfCsg/4x/EwQkpCiD27kg1fTmL0yXAi6nV06PPJ8tzE3o1z+ca9iDZjM8UqR/+JL7H6r5oBawZUoP8WfhNsIF+4v3fv3sXxJYS3DpcvIxV9mSA0NNT/YqBv7u5VhLf7vfMYfiCa4yGVeBd04l9pfO3hW67HPaedU9F1HA6p4kFBB5E1RmIbLK8kouvMhFbocUps5FxULS5pLfiW6V/7uB/l2oBfhQH37DY23MxnyulE1rrlElxh+FWFtxG1Zu4VdLLVs0AR3t4fQnj7JMiX/3/vQF+EsVJZl94Rzs7OCqVNquoWi+WpfHyb8FYmBQLShTontpriujMY6EsX3MWLFz0E+Daw/5e//Cfvv/8Phg37iGHDPhwUH/HBB+/z17++w4cffsDIkR8zatTItzKWLFn8+K97XyX1qeewf+dPjDsXSWClTvFreWyjPjNmfRedbbW0acLwnvcZy0954FTQZd22vxsssQRumoXdpsMcjEygJWw5n3ywhz0PCsix9ENfM/rGW1z+eBwbLoXhW5P7ONBvzyfrhh1Hl85mjmcGOUVlVFSUU5Z2HU/7zYz/9AQ3a+5zfsZMNtg5cD5f91BwWnRzLmvtD7LGJxd9Rxm5/tGkZeeTV5hKZrwTnucWMv//fsFi1xQiBOh7HuLAP2cwJ7yF0i4RAetozXbF+/g4/q99Chl1QS8H9AOiqE6+xMlPPuGH9QfZ7HAfr6gscqobqdPoMHWnEXloPtvt9rA9oU3JmVJU78km3XErB6fPYl5wDmGnvxwQ41Zi6KqhMcufqOxccopzyE7xwf/aBg79+B5/PRxCcHEIsac2s+v7daxJ7BhwLeqiLuY4F4/PY6RDJs0GFeg/9j1W/1EzMCgDKtAflIy35aVw8gVMKMJbR0dFeCuiv6Eq+Y8Jb69cUSr5whkWMe6/AvTzB4S3Xx6P41R4FT4lWoIqDf8/e+fhFkWe7f0/5L17d9930527s7uzO3dm9u7u7OyMOqOOOQsIiqgkyRkk5xwkJwkSRQFRMYIgIFmUnIPkjOT0fZ9TTXUXTYPkRi2e5zzVVXR3dZ36Vffnd+p7zkF60/i2W+KbATg9bYHrs1akVg7iRfskcsg6prbEHjeMIjyvA+5PmhHzqg/36t9J7djJ3w+axnC3dgSqN17hmGsO9OMq8aBhdN3NsCRF90muk1o9DOXQUhiECzrejrxbmnj7IYI+RfNJh+/t5cVIdigyT5K49ybeBgYiMjKC6XRLjcDYZmBc0KcJwJUrl5eAvrq6GtOzgspv0l0BsrIysjKmWpajgwNyXrxgrlOaPHyKRhPERX9zb9H1JhRB+36HPe7pSKmTkFg6/gYVD2IR6RKAqNe34PndYeh6pOFWy8QC6M8A8xXI81SAiZUF9NIyGdD/51f2sLtXgyoq1fM+0O/LQY7PZah9/p/41W9/i9//1+/wX2S//zV+++u/4Y9fG8DhzUO4nrwAQ9MwBNWOSwD9cowOlqE87iL0j/0P/vm3f+Kve37ErqPfYs+vdkFBCPr2sP1OHldyBtAwsgmg/7gRYyNN6Mp3hb/BHhz7xx/wp99/hS92q+CEXw5e9dxHkuYVmGh4wLVyTAT6882oTrGGl+ZJHIjPxyP3XQug34Lx4Xp05dnA+eI3+OHrr/DFP/fhh0P7cGr/F/gvWxb0jWB5Qh8GJe940F80qPkV3gPv9wAP+u/30Uf1DAIQggeKJLKJt5RcKwnySa5Dz6XE28iICDx+/Jgp60d3Aqjs33pA39jEFHllTUzi7bmAIjilN+BuzRAeN4/iSfPYttrDhne4Uz4Al6ct8M1+yzx+0TaOlx2TW2YP64YRVdCJ6xmtSCzrw4P6ETyRwrGzvn7U+A6Jr/ugHvEKpzzzYE6Jt+XU8XYaJLWRBO1r3fa0ZQIRhT047p3PRPLTC1vR2TeEiQlB+UxJcM/dtpMj+hSJzc3NZa4l0uWTvI0++3J/9D/S4QcGBjJVq6qrqzAyIugZQMcpHtGnay05OZmB/c8//wN+8Yv/wMGDB5hynaTt5zX6y3lawvb5YQw3P0TGtb/iWyUfeGQ1om2WFXHTcg5TzTFIdDTCBXl3BDdmIeTsLqi6x+FGFSeiP52Dh0ZyMNS3g/UzQUT/n187wP5+Laqp0uP7QL//FYpC9GAjewpnQx7hSdYLZgzlvniIR3fTkHAjAxX993FDRh5GZuEIrptYCvrx6Wh76Qqdny5CyysGN57k4WXxI2Sk2cPsd7ugFpm/ENF3gN2/FaCcO4jGd/ThNhjRv1eAzoZcJMU+RU5JPgqKnuFZsjcCLS7h9L914JD1EAGGF2FiYAWzl/0i0J95g9IbxrCTlcW5B2WiiP7zYnS8iUOCyo+QsQmGX0oGnhe+RPaDAEQY/y/+4sSCvjGsThrAsHQUw9OUYctH9CWMcH4T7wGJHuBBX6JbPs6NBPlUGeduauqqEm8psfDu3buMFOHZ06dMRR2K8K8X9GMTb+OSni0u+b2AYlAxHO/X427lADJbxrbdnjSOILm8H57PWuGf3Ybk8j5kt46hoHNyy+xx3TBii7oQmvMWia968aRhBJkto9t+7Fx/x5X2wDC+AsfdckDVdeK2IPE2qqgXRnEVuOT3Evfym9HeI4D8Dx30a2tr8Px5JhLi4xEfH4+ampoVIZ8i9RRxp5K0VF2HqlUND4sqDUkCfTY35uHDdPj6XoeLizNz14DKdVIJTh701/JdPY2poUq0P1HF5cNnoWhLyaeNqB+ewNzcGEY7XyAvXBVGV6/ijM195A82IMf9CJQM7aCfUIrXg+8wO9GG9jx72Jy/AnWrGMRWlAgi+u8FfQ84fHkYVx40oWygFY0PHOFvegGH/HOQ1z2GkclBDNbdw+PEQJj7PkPjyF1EyS0P+ldvJqH+oS4O/l4Z2omlyOnrx2hXFkoSdaD0m924LIzorwb01WF60Q42ZSQREv8TS8ZNeYC6rAAYnnGDX24Tqkfe4V3XM+RHaePi72Whl16I+GBdWBur47R3JnJ7xzE21Yfe8jDcuKaOC/I2cKuoR5bPgkb/eQ6acn3hs+srHPbOxIOmAQwOVaLmsSM8FL/En+0fLkh3Vgf6Ok4WuHKnFjTVZqdw4kfEr/Me+NQ8wIP+J3DGWU1+MzW4un+fqZNPiWqr6XhLkccnC5H8gYEBpiLIekC/qLgUQXH38bN+KPY5PYdbej0eVPUjp3V02y27+R3uVfYjPLcdnk+bkVbRj9zWURR1Tm6JFXZM4EXzO8QXdeFG7lvcKu1BdvMoXkjh2Ln+puN2TKvFac88Rq5DibdUQnStEXtJzxcm3pb0wSqZEm9LcDe3CT0DI5iYmGCi+R8q6FPDKgJsusMVFRXFNMSi8pjLJd3SVwxBPnWNjoqMZCrs0KSANPlcHywH+nS9cTvj8g2z1v+lPT8ziJneB0i2lIeGugouWbnBOewmbt2KQoS/Kcy1L0Hdzg8eeW8xOjOC/iJnuFhoQMnQFpYhN5AY6w1PcwXIa3nCNukNqrqp6o4KVo7oV6M56zq8dn2HI1YB8M4oRcHLBDyM0oOCjhksg6MRERuCUA8DGJubQTEoiwH96JVAfyGir/uTDBStvOAcEYGbN5zgZqkA2f/9Jw5b3kZMaQZy4t4H+pnIdFSDscx5nPNPRXJFH/rHZzhJymKgf/cpmvP84XDsLC7beME9IgaxUR64bqeD88cdEFDchtel0Yj31YaCmhF0/aMQHRsAf0d1qOtYQMXrKfIHWlCwUHXHiSL6ZbFIuPQDTmo5wS4oApE3r8Pf6TL0T32FLxS94Z95G/F2JitG9LvG+tCUpg5jk4s4YhqJpKd1aJqcxQRP++u/WPhXfjQe4EH/ozmVkg+EhXyS2iTfucNUA3lfx1tKLnyYns4ASXp6OgMZVAd8I6D/LKcENhEZ2OuQiaBnjXhW24/8t++kYhn1g4gv7IB/ZjOeVPej8O0YSrsmtsY6J1DYPo6Usm6EZbcgqbQLeS3SOW6uv3NbRuDzqAHKwUWgjrfUuIrkOpKgfa3bWMi/XTEEEybxtgTJLxoXAJ8gf3NBn4CZjCrV0DhljcbrwEC/UJZGd6MoQk5GOSkC6xbeoSKYZo2q3ZA0jSbDZCRhI4kbC/nZWVm4fv06A/rl5eWSL76FrXS8pKEnqZynhwfTWE4A+QI/sDIlFvTpf3QMbHlNHvRXdO8a/zmP+bkpjLenIzNCB9cU9+HA99/h+++/x/cHr0DB4RYiCtvQwbTFnQVmmlH/2BHe2odxkJ63aze+V7CBWeor5PdMYm6kDv25VpA9FYTA501oZKQ7fRjruYe4s8pwjM1FRmcHequTkGqyFwd/+jd2W8chsrgKPbUpeOhyEmf3fo8933+PXae1oXz9ER71DGNqKgsPDAzh5nUbic2TC9KdQTTeM4R9qD/snlXgXU8O8n3PQvH4Lvzw/T7slb0KRQcvBF87iFMXPOCZdheP7gUhQN4IlqXDaBulDzeKgepkpIco46fQ16joqUJVqg1cr+zBD8fP4aewclT2ji+to5+kDtPQCHjnNmF04DVq7+rAQmEvjuz5Dt//cBD7zl2DenINaoYnMTXbic7SSCTanMSR77/DLvLbaV2oBj1BWtsQpiffoib+IvRC4xBc2IbxgddoeqQH/WM/4gD54cQVXDC0QrCHImT2qcAgJh5eLl7w1XJldP/vGOnOO3QVhiAmxAiy8dXoHR/FQKk3As1O4MAeeRy9nIj7g5MY4Ovor/H64J/+MXqAB/2P8axyjomijJTkRxr7kJAQJvGWQEeSJp+beBsSHIzHjx4x8MQC1EZAPzClCJd9suF1rwq5jYMoeTuCkrfvpGLJJZ24mdOK9PIevOocQ1nXOMq6JrbESjvHkNs8DNeH9Ugq7kBeEx27dI6bu9/0N11Qv1GCi6GlSGcgn0qIbg7o04ThYdM4VMJeLSTeNuPd6NhHAfokZ6MSmlaWlkzFKqo+tVIkny5F0uT7Xr8OH29vvC4rY65Hgnt2wsODPucLa8sfCjoTz8/NYHZ6ElOTE5gYX8gVmZjE5NQMpmfnMDc/DzA2h7nZKUxznzc5hamZOcwyXY7nMD87hYmJ6YXXkWaE9jGDmYlJTM3MYnZuDrS/mamFid3UDGZmxbbRZ6D9T88uvO8sZqamMD09gxmm1j+FpucxNzOFqelpTNHr52cxOz2BSSbXhd6bPv80pmk/k9OYnpnB7Mw0punzzs4Ljgk00ZnBzPQkJqbpOOeY95yepP1PLGyb58heBP6am5lk9ku+mWdew/Ud7XsKkzMCvzH/n104Xq5vp2eZYxG+flrga8HzpzBF+2f9wBz7JHNMUzMzmKbjomOaYztLz2N+dhoz01OYmKHPJFhnjn18EhOTM5hhzsOWDyh+B7wHdrwHeNDf8ado/R+QNPkUmYyOikLEQsfblRJvKXJJTXtIXkA1wCm6ScmBbIRxvaCfmV8Oq8iX0AwtRG59H163D6O8Y0Qqllffh/iXrUgqbEdp+zuUd4+jYgutqHUYKcUduJXfihd1vVI9dq7PzeJeQzuqDH5Z7ZuaeEvVdaiLruqNMphEliK9sAVdfSRRIRjgGoHu5iTj0vgkYyekWxXRJ7kOydgI2mkS/LatjamTv9xBi941AAAgAElEQVQVyibeXvfxYa6/osJCDA4MMDp+kS9EPuAj+st5kt/Oe4D3AO8B3gPr9QAP+uv13A5/HZt4m5qSguDgYKbUHskOJEXyKcLPJN6mpiIi4gZIv08TAnHwWC/oRz0ogX1sEYIf1aCma1iq9vRNB1KL25BZ1YvqnvEttcquUbyo60fg0wZkV3WhvG1AqsdOvq/qGEJRQy+uBBbAMrkW9+pGN0WuQ/IetuOt2a0q6IUVMZD/lkm85QI++3hjoE+ad9a2A/Tp+qAOtTRpvpeWhq7OTkxPTS37LUCfjeQ6vr6+DOQX5Ocz+S0iwBf5gY/oL+tG/h+8B3gP8B7gPbBBD/Cgv0EH7rSXs5p80tnfv3eP0eQTuJPGeDnIr62pwaNHj5hqIBkZzxhNMsHHZoG+WdRLONwqQ05lBxq7h6RqSfktePi6A2VtQ6jtHdtSowh6ZlU3Ap/Uoay5D/Vd0j128n3V237cL2yB1o0S+GS+3TzIfzuFaE7ibVpeE7r72cRbFmq5yw8D9GnCS9V1KIIfHR3NNIvr7OhYUa7DJt7SXTSS6xQVFTGQT02yNgr61IWaT8bdad+6/OfhPcB7gPfAzvUAD/o799ys+ZOxkE+Sm9Um3lKzHybxNjiYgf3+/j5GWrCZoH/KKwsmCa9R19GP5p5BqVpIZj1In17bM4r6vrEttddvB/G8shMp+U2oeSv9YyffV7T2Iji9Cna3KxFV1LNh0CddP2nykyoGYZJYCcOIYgmJt1zAZx/vfNBva2tFTU01mNKW168zkXyC/JX+6LphE2/d3d0ZfT5JiQjy1w76guRhbjIuD/oreZ//H+8B3gO8B3gPiHuAB31xj3zA65QUSFF4iiSuJvGWKvHcuX0bQUFBePLkCcbGqFPp2JaAvvmt12jtGUBrz6BULTSzHo/Ku1Dfu/WgX9oygMzyDmSXt6Gho1+qx836vWoB9J1SqxFT0rth0CfIf9w8AeWwUuhTx9u8JoyNEcSzQL/ccueDPkXy79+/BwN9faQ/eMA0iaPJ9Ep/VCefqvF4e3uDSm4S+JMveNBfyWv8/3gP8B7gPcB7YKs8wIP+Vnl2m9+XTbyNjIxcVcdbbuItSXuo1CAlR3ITJDdLukMRfcuk1+joHZC63cisw9OKTjT1jW65vW4ZQFZ5OzJKm9HU0Sf1Yyf/17b1IDS9Es53axBb2rch0GcTb1XCXy0k3raiW2LirSTYXzzWCIiXMxqHrFEFKbZ77Ho1+qLSmlRiU3J5zaqqKqSlpcHbywuZGRlMYvr09PSyVzXBPAP5bOJtURGTIMwCPrtcOgESHbf49UZ31yh/Zj0RfScHB1gaaMNGTw12UjJ7Q3VEB3iiub4GszMzy/qO/wfvAd4DvAd4D2ydB3jQ3zrfbts7EyBUVlYy3TaZxNucHEbHu5wmnxILU1JSEBERwZTbJOgXAMhi+KL3JZjaaNUdlYAXsE98hbqWLnT39kvVbr2oR8abdtR1DqOlb3RLraZjEHnVHUjJrUdze49Uj5v1e9PbHiRlVsMo+hUCX3SsG/TZxFvTxCrohgoSbwUdbyVBvaRti8facpBP21nIp+V2gD5BPnWPpsTbrKws9PX2YiXIZzX5VI2HrqmCggImH2ZqagpkLOTTcrtA39HeHrpX5KGlcBTa8oe23dTO7seVEz9CX/E0wn1c0PW2bcXk5W37suR3xHuA9wDvgU/MAzzof+AnnECo7NUrxMfFMRIcApP3Jd5S9ZCgwECmhKYI8gnGFsOXOOjTxIGNMJLsh15L+yLdMNUTb2psZKr3UBnC2tpa1NUJzDUuH/YxRXiQ34D2ngGp2qPiZjwqaUNxYx8a+0a31Oq6R1BQ34OojFq8aexCa1e/VI+dfE93FrLKWnHJPx+2aQ141DSxZtin7rmUeGu90PH2/Ym3Hwbo03imjrVpd+8i5uZNUGM5unuwUp18mgSXlJTgRng4U3azuLh4EeRLC/SdHOxhoqkEY1UZmKqe2TYzUT4N/YvHcFX2ALTkDkFX4ShMlGVxOyoErY31mJqk5k/8H+8B3gO8B3gPbJcHeNDfLk9v8n4IPggiKPpIHTcpmpiRkSGxsg41wiJraGgQdryleuAE7osjjBsDfUrspbsF4qB/N7MMNlH5sI5/hZLmflR2DKOqUzqWXd2N2/mtSCvtxOvOUVT2jG+pvWwaQmR2E+6VtqOwSbrHTj6v6BjCq9ZBKIcUQetmOSKLelddR58Sb5+1TiL+9QBMEqtgGFmClJxGoQ598ViSBPfcbYvHmrQj+jRhpWvpwYMHzCSY5GwUqV/pjz5zaWkpkxPj4e7OaPIJ/NlIPruURkRfGqBvrHyKgXy1M/ugfmY/zFVl4Gx0CdZa8tCQOYjU2Ai0NTVgZgUJ1Er+5v/He4D3AO8B3gNr9wAP+mv32Y54BUEEwQkBBiX/EZgQzEuS69B2JvH2zh0GYgjyJUPZYvhaa0R/OdCvqKqBS0IBZD1zcf1xI541DCO7dVQqltn4DpEvOxCc3Yb7lQMo6BhHYefEllle2xgeVg/A7VEj4kq68axResfO9XlwZgsuBRVDI7ocT5onVtUVlyD/dvkQZH0LoRlciHsvm4S6esnjiQv24o8XjzVpg35FRQViY2JgYW6OwoICRiK02sRbLy8vlJeXM9cUC/fc5acC+hTJVz7xIy4f3QMrjXPwMFeFt5U6s7TWloem7EEkhAegr7tzR3yH8h+C9wDvAd4Dn4IHeND/AM8yQRFFH6l8H0lwsrOzV5TrUHfcJOp4GxXFTAhIfsPCx2JAWwxfmwX6NbW1eJRdAvPwTPzkmAWr1DrEvh7E3cbx7beGccSXD8M/txOuT1qRUNaHZ83jyH47uSWW9XYST5vHmcRXz4y38MvtxK2q4e0/bjFfJ1aNwCqtAReDS6B9sxy3K4aYaD01vpJkqdUjcElvwiG3XNjGl+F52Vv0DKxUJ18c7MXXF481aYI+yW1uRkczk+bioiJQOczZ2dllvxkI4umulZ+fH3M3jaQ7FP2n7aTl50I+PWavNVouvt7IJ1uVjLu90h3dC0egemovVE7uhbWWAtyvqcDH+ipjLOxbacjBQv08bvp7obdz5V4Eyzqf/wfvAd4DvAd4D6zJAzzor8ld0n8ywTdV9yBNsI+PDwP57+t4m5ycDKrGQxMCgv7lwWMxfG0W6BMUFRWXIjjuHo7oB0PJ/yV046tg/7gVfgV9CH89jLjaCcTXbY/F1owjtGwIbtldcHr6FkH5PYh/M4TUulGkN43jadvUptqTtincaxhDWFEv3J53wOV5B4KK+xFRPoKb1WOIqx3ftmPn+jiwZBDm95txMewVTgeUwDG9CTElfUy3XCqZmVI1wqw7pTdDK/oNNMNL4J1WifyqDgbyJyfF4X0t64vH2laBPvcOF93Zokkut+pOcXERkpJuISYmBnl5eUzi+UqQT5+TxnNYWBgzOaBmWNQxmgCftU8N9HXPH4Ha6X24KvMzLK7KwcNCDT7WGrhuoyGEfYJ+N9MrsLwqBxttJdwM8EZ3x1s+QVf6Pyn8J+A9wHvgI/cAD/of0AkmyKDEW4IS0uS/L/GWEgvZxFuS9lAjLS7kL40wLoavzQR9JmE4MQlXDazhn/YGjncqYZpYAb3EalxNqMHVOw3QSG7cNlO/3YBLsdU4HliKc2FlUIuthP7tWhim1MP0XtOWmE5SLRQiypl9KkSW43J8NVST6rb92Ll+vhhThX3uL/GfOuk44p4Lzeg3MLlTB9PUelgm18I+uRrXYl/DMrYMN57UobljAO9GxxbG0VrAXvy5i8fadoM+TXhpwnzr1i3GKKpP0faVEm/pM9ZUVzPPp+pWpM8Xh/xPKaJvrHwaeheOMpF8DZkDMFeTgZelGq7basLXVnMJ6FNk35VgX0MOppSgGxnMJ+h+QL8//EflPcB74MP0AA/6H8B5YxNvqYQmNcPy9fVlEm8lafLZqCWbeBsSHMw0w6LIpriMYLtB/1ZiIszNzZmoaf3bISRkN8H05ivIXc/HAfdc/Oy2ftvvlov12mGPXJzwysNxzzwcdM/BfrcPzFxzsH8Dts81B2RnffJw3i8fZ31e4rBHDq4GF8LtdjnTBKu+tW/JJPFDjehTdR1Gkx8bi5s3bzKdbKkPxUp/dK1QJSlqMEc5MaTJJ7kOG8XnLqUX0a9j7jbQnYmtTsalxFu9i8egcvInqJ3ZD4ursvCyVIefnRZ8yZYBfYJ9NrJPkwM+QXelUcf/j/cA7wHeAxv3AA/6G/fhlr4DJQQSOLS1tcHTw4OR61AknytJYB+zkE+R+zts4u2TJ4s0w9KM6HNBX5LT6FjXazQZ2pjNYm5ultFmk3Rj7TaD2dkZEDCu1biQuJ7H4mC51nXxMbH6dfEo/VrWtzaiT5F2MvbaoCUr2yHIj46OZq4lgveVIJ8dj1Q+NioyEn6+vkzPCvIRvU7S+RL3P9efW6vR3x7QN1E5DT3Fo4LE22N7YKOtwEh0/O21VwX6FPV3v6YMK81zTDWexPAA9HZ1CK99Sd8N/DbeA7wHeA/wHlifB3jQX5/ftu1VJBdgEm/d3BC4isRbgnwCaoKSrOfPGdDhggcXOujxYvBYDF+bLd3hQV/yJEASLK5lG/f8ruex+JhY/fpawF78uYvH2mZLdySBPlWeoklySEgIo7Gnu160X4L55f7oPBDkh4eFMZK5V69eMRV5aPunCvo6bOLtqb2w1T0vjOSvBfQ9zFWYyD5p+q+pySPa3xM9Xe0rSqeWO0f8dt4DvAd4D/AeWN4DPOgv7xup/4dAm8CCEv9Ik0/JtCsl3jbU1zORfIL8F9nZjCZfHPzEIY4HffZOAB/RFx8b718Xh/e1rG8f6NOdru7ubqbiFCWxU8dbkt7Q8a0E+TQJoL4Q1KeCGtJRdR2qyMO9YyNpQrbSNbf4eiN/bWbVna2P6FPirerpvdCQPQArrXNMJN/PThsE+WsBfU8LVZA5G1+GuZosrLUuIjrAU5CgOz0l9e9e/gPwHuA9wHvgY/EAD/o79EwSZBDkU4dONvGW5DtcKQL7mCQJTOJterqg3GZWlkTIJwARh7fF4CGCL5pkjI6OMjpkagJEgMPKHwiaJHXGXa6OPlUpoWRcPqLPR/RF40001laK5tP/aCyyRmOSutWSPp41Gp9kQ0NDzDilscpG9AnyKfE2NycHsbGxuJ2UhNdlZYzkZiXIp/1VLyTehoaGMom34pC/GRF97rHTPunYRNeboEoQXW90p45yC6gLNU32m5qamAZ4dG2R/EjQiboO9fV1TPWgzdboU8dbXcWjUD29D5pyB5iEWqqqE+CgI7T1gD7V2ncyVGISeU1V5HArImgLE3TnMDvRi5HaFNxOiMSNG+FiFovYxyXIbxnEyNzyd3kEPxmzmB5uQOurNNyOiUPsi3rU9Y9goKMMFSWPkPimFyNTs3jfu6z252d+ZgxzPVl4mFaAF+Xd6Jlb7Su3/nnzo23orMrCzdhXqBycwLvNOmgJH31+fgbzU82oy8xDcWkj6seWL4Mr4eXv3zT/DuP9lXh1MxnZNV1o2+z3f/8nED5jfrQV7ZXZiIkrQ+XQJEaX9es85meGMNFXjMy0N6hsHcbw7LJPFr4//+DT8QAP+jvsXAsTbysqBIm3Cx1vCeZZsOcuaTtFHam6DiXePn36FAP9/QzIiEcWNxP0WfCgpl0EHwQePOhLBnluBFjSY0lR4bVsk3Se17JNfPK3+vW1RPDFn7v1oE/XCY1PqqhD10ZaWhozTt93ydPx08SZ8lwo8Z1NvKW8DfHzJ+k8ifue60/RREfgjw8B9JmOt4qCxFv1sz/DUvMcrttoItBRlzEW9lnQZxJyV0jGJY0+G9En0Kea+05Gl5jI/tWzB5ASc4OB/elNj+zPYqqvDC2xP+K7v32Nv3y7C3sOHcShQwdw6NA+7N/1HX6QM4fBzXwUjUyvPExm+9BVfBNJtmdw5OAh/Kjph5CX5ch76oFgZ1l87fcKrSNT2Cwen5/oxkyxJs4etIZOYCFKNplvVz7Ylf871/kEeRGa+OxzT4TW9OPtZh30kt3OYW5mCOPN4QjSsYFTwGM87n/PeVryHu/ZMNeG3spweHy2C1rRBXjWJb27S3PdWShIsMSuH8OR0DyErmX9Oo+5iVYM1gTBXNYOPvde49Xw9KZNMt/jMf7fH4AHeNDfYSeJwIHghBJvvb29GbkBF+zFH1NkPSUlRdjxlgse4sBB61zooMeLwUMEXxRdXCmiz4O+eMIun4y7eCyJg734umiscWFX0mM2ms+OydVG9GkSXFJcDB9vb6YkJo3Z1fxRxJySdelOGlW6ouuGTc7+FEFf2PH22B7Y6V5gEm4DnQSQT7C/GaBPsO9icpmp3qNx9gCSIoPR19O1mtO1huewoL8P3+22gllyBcoZYJ7F/OwA+oss4XTmKE5fdodt6dDK7zvyDM+8HXBN1h4ehY8RprQXGkEx8Ihy4EF/WSBd2aXv/+80pkfrUR95BPIekfDKbcfo+1+0tmfsINCfH2tCW/lTBIWUoGJwYoWIPh3iJKZHa/Dq+kFo3LiF8PLBTZtkrs2B/LN3ogd40N9BZ4Ugh+QCri4uCAwIwIsXL5jb9eJwT+sEMQT5JIehZliUZEjSAh70Wc39Wpe8Rl98Evj+dXF4X8v61oI+NcWi6ycyIgLUMI7kL3RtrPRH/6fEW8qJIckcSXxockFw/6mCPqPJX+h466CnyNTIZyB/laDvYqoMQ9WzOHPoB5w88D1U5Q/DWvfCkog+gT7V2Hc2voRrajIwUznHaPapg+5KEquVzufS/y0H+vOYn5vEzMhd3FKVgbqSDczy+zE/N42Z3md4Hq4No/P7sGf3j9izVwYnrRMRXVqLqrcFKE7yhPN+eejF3oKH3WVcPfIF/vrn3+H//vUHfHfYF0F5DShvzUR+nC6Mzu7Bvj0/YPcpPWiEPsOD9jEm6rpYZEEyjHeY7k5DmpsS1E/vwe59x3DgjBosDHbhf/9hBO2gQpTMjGC8Lx/Fkaowlt2Pw3t+wk9ntaF4PRO5Q9MYkSjdGMdwwx08CrgC5UM/YPfuH7D7sCou+z/E7fohTE8PYa7vAe65X4TamZ+wZ/cu7Dl4Bvu1whH2ugstoxWovOML33Mq0AkLgLXqUcgd+gG7/v0N/v7lZ/jlL7/Al9+ew5Ubz5FeX4n2wiCE6R/GiZ93Y8/uQzh4yQYGsQUoGZ3GxNwQWp/awctTC+fMzOGhshcH9/6A3YcuQ9EjGTH1I0t9M9eL0fY0xByRgUnEc9xvf4eJwQo0ZVjDQWk/Tuzfhd27f8Z+BROoRZeiYnQa7xoiEOzoBW27TOTPANPk7NlSFAS6wNfYF741Y5ji+ooB/WB4fPZnHL9wAafPnsLZPbuw5+cT2KsRguCSdjQych6adDShO98R17WPQ/bgLuw+JI+ThuHwrxlBz8Q0pnuyUZBgAlO5PQJf7zkHWYdbiHzVhZF5mlwOoa8sENE256B0dDd2/3QIe04bQP1mAbLbhjHalYmXcdfwr+9DENc0hPbmRMR7WUBeRg8uLmcgc3AP9u4+hEMaHrB+UIfuyQGMlJpDR9MbFuGlqJlZPLKWXg/8lk/FAzzo75AzTdFzauATGhLy3sRbAn2Sy5Bcx8HeHlaWlvDy8mIq7VAiLms0AVhiEREM/BAALWcRERGMbIiSECl5MZwsLAxhoaEgvTJVLSEpRHBQEGNBgYHMxCQgIAAB/v7wJ/Pzg78/a/5MVNXezg76enrM+92MjmY6i3KXFEVdt0VFMUmWlGi5EYuKisL6LBJRUSLfs+dgO5ZLzrGk877SthXGwnJjZLO2M2ONxttKduMGMx6phwQ7JmlcssaMz4UxSuOUjK4j2n7v3j3mDhmB+kp/NMkWJt7GxzOafNLKs4DPLndSRJ8+L6vP3wqNvs5Cx1tN2QOw1T4PP1tNEOQHOesxy/dJdzwt1KBz6RT++c0X+NMffoc//vdv8fVfP8eZw7vgbHIZJNthpTsE+m5myow5GFzENVUZWGkpMrDf09m+SR10lwH9+RnMzfSh75ULHHSNoOOUjNT2QcxMVKIkRBmmJtpQd/CGT0QoogKuwfiqHK743kZsWR6qM3zg9MUBqN9/jUc593Hf5xLUL+zC5yqeCIgrwqvaTDy56QZnDT1o+YYiIjYYAY5qUNO3h3ZwPsqn5jHNrfo0N4zxvhxku8lCS88Q+m7+CIgKQqi3Dsxl/4ivvtaFZkg+Xva8QvUTC1zSMMI1ryAE3bgOf1d96OpeheLtarzpm4D4tHau/wke+pjCSFkLKk6+uBEfAn87JVy5fA16Po/xpOk1amNloayvDx1XPwREBSLsuhF0FQ5CJiIbTxuzUBxpAKMvv8aXx7Vw3sQchu5+8PI0hYPWYfzmd0q46nMLia9LkJsRinhbBZzSsYFNcCTCwtzgYXMVGsYmUEutQ9NoD6qT1WGkfADfnDPDteBQRMYGwdf8PJT0LKASVYqW+QUwX7hw58fq0FfsDLWvDeCY+gbFI81oe3kD4UoncM7EDc6hkYgIs4WzsQrkz9jD680AmktdYa9lghPqd/FMCPq5yLDVhcU5C1i8HsWkOOhXBcLzz7/Gv49chrzldVwPDUJkoDnM1Y/jjE0Coorb0TPRiu7XNxGgcBG6jl7wuBGCcH9L2BipYq92KtIaW1H62Bn+dpcha+aBsPgohLqrQ/OiAQw87uNhRyem2hMRoXMZWnrmMLkejLAoPwS5quKKnBGsEvKR9foussO18Ic/eyO8fhBttUEIND6Db/4uB1lXH/hE3UTEdR0YqmhAUScGt7qG8a43Gn5KpjC3TcXdXvERsNI3IP+/j9kDPOjvgLNLUUPqsknNe6gZD0Xnl0u8ZaP7JO/JzMxEYkIC8zp67apMAmATbC8BbDFgFsHvYpgVQWYEIiOXnzwQGApg7gYiIkTgJoQ3FuIoQU4SxImBHAt03CVFYhkLDWUmJTQxYScnNEEho3X2Nex+6DMIwZUmSuyxs766eZOJ8FJH4tiYGMTFxiIuLo6pxELVWOLj44WWEB+PZS0hHgkJCUuMzqFES0xEogSjuzhrtoUOsGwnWHaZdOsWVrSkJCR9oJaRkbEqTT5df3QnjXxNY4OS4AnyKV+GBXx2KT3Q70B7uyAfhk3G3SrQpzr5+hePQ+30PmjLHYK1pjz87bQR7KyHYBf9VYO+q6kyLpzej1/84v8ssr/86TOcPbIH5078JLDjP+Hc8Z8gd+xHoZ0++AMO7/47Tuz7AS6OdggM8EdoaMiq7enTJ0xy9uKvdxb0f8J3357GMS1b2AaHIDQkECFBbnDV/xkHzhlBOfAF8vo7MNF+E75nTkLZPhIBxe3oGhvCRG8eXoacwQU1R1yLvIOnj/3g9MVBqN9vQOnAADpyWY1+KVpHxvCuJhChTia4ZBCDW63DGJkZRn9VOMLMdKGq5ovw9imMzYq0LvOTzeivCID9jwdw2T0FcVW96B/rxkDdbaRbf4dd3xlCMyQTj18nI83+OL63vofblb3oHe1Cb3kMUtzP4e8XbiGlqg99woRiiuxOY6TUFvb6OjhvHIu4uj6Mzo2gvzISN20c4eB6G4nVr1ERpQbz6EdIrXyLzoEaNOb4IOTiZ/iHwx0kvH6CokgdGHzzN3x+MRA+T0qQ29KHjvp05HI0+m0jecgLvwZjGRUo3i5HSd843r1rQnO2J4Itz+NbpSQ8bG9H0W11GGnKYrdJAu6Qb6aH0JNlCRs9HRwyuI/cWWBSGJSew0x/CVrSVbFrnw/8spvRPNmE1pcJiNSyh8fzJlT2dqOnJRmPfFRx5ZtzUM3sREWByzpAPwief/4v7Nfwg/vzRrSMDGGiOw/lifJQOGEG85v5yG3KRlmyLn7ebwevzDpUD1MEPgsF8cY487UyHJ4X4FaYNiz1FPCzywNk1LeipvY+0iOiEX/rBZ43laM74wrkT+nDIDQTT9uH8G68A/3VUQi/chjnHaPhez8GGUtAXwHf7jWD4fMW1L2bxGh3CtJstaBxzAJWVUMYGMvCA31VWFkFMncrFo9/fu1T9QAP+lI88wQSJI+gZD+CTYJ8ghOSHbBAv5lLqkDCGkl/RNbD7JP2S0YyB9ZIHiSyTqb6B2mdyaiaCWtUEYRrNBERWlsbM3GhyQvdieAaQYvImhnpBMknKLl3kTU2Msm+lPDb2NjAVByhOuhUUpSMoEdgghKDVI2krk5QjUQ86kmvo/eh/ZDR56HPSp+fjoeOt7u7i/EF+YjOAVVxIWnU8NAQRoaHmeooBIhkXF35Sjp16iQrSQ4jKZeCtnFlWNzH4rApkJYIcgRYIBVf0liTZCSLWMmkeHlsy67pfHATb6mZFuUAsL4S96O477nnhX0sfj6551x8fHDHDo2l5avubA/oU3UdfaXjoKRbTdmDsNGSh7+9DkJc9BlbC+hT1F7h5L5FkE/Q/9vf/IqJ7H/z5R8h2T7HN19+zjzn67/+AV/++TP8+b9/h+/++b84ePBnHDt2ZEU7fPgQHB3tmet68SBiQZ+Scf+GL7/7ET8dFbzX0aOHcHj/P/Cv/XI4axeHyFelGC4xxoW/G8E8pgQvR+mOEMlqRjFd4wArGWNoWQQhKC1oGdAvQevIINqf6OGapSoOWsfgUX4+8vLzkf8yDpFGl6EnpwHt/EEMT4nuNs0Nv0F7hjFOfG4Iu3vVeDVOk4A5zI29xbvnF3HyoAW0g1Jw67EffE7+Cwe87yLhSQ7y6X2fRSHZVwXffWYDrxctqJ1iJxD0/iNoSVaEuo0d1OLK0TUPMDcSZjrwtrgAJXlleNXZgd5Xd/A09zkyc5/j+dME3ArSh8PZ3+Er6yTElz1BYbghTHcdxd5brWgcmmLkNeLJuK1tcUi0NcK5YwGI6J/BECMhmcdszzMURBngwB9t4FvegqcJV2Firw+Z6HIMM0cJzNb6weGaEZsAACAASURBVMvIGAcvJOHRDDAhBP0ZTHbmojLhDP6ifBORZZ3omx3EUNsblN5NR0ZeLnJyHuBhqhO8DGVw7msZXH7WifL1gH5lKDw++19cCspGetu4YAhN9wF9IfD8+RIMXZJxIzMBD3wO4VcX/RCY9gzZ5P/8+3gYZw/zP32FSzFPER1nD18rBRy+agnD6xEIf5CFZ6W1qO3sRWdbHt4E/Qv/Mo5GSGE7BpjjnMbsVAfqbh6HgrUHzEL9kC4G+v6meth3Nhp3xubxjiZys4XI8zGF1VEd6JUMoX+yAnmuCrBwcIRN4cDi4c+vfbIe4EFfSqee4IoAgEDT09OTkbY8X2hwtZlwT+/Fwj27FAE+wb4I8lm4Fy6XgXwW7kXLZSC/rQ1vOZDf1rYc5DejpUUE+UtAXwj5BOgcyF8C+lzIF5UdZGQNtbUg+G9oqGcgnyYRNMFobWlhJiEs5NMEho6fJjzkJ/IZQT6VbiSjko4EY+KAT8BGNdHFQY7WBYC/dZAvAH3x5GDROnX8ZcFVfLkc5Evpsti23dJxky+aGhuZO2F+fn5MVJ8gneujTwn0KZJvoHQcamf2Q/nET7DXU2QSbUNdDdYF+iTLuSx7EL/65S/wn//5H4z98pf/gV3/+gqORpeWle6QVp+MknMdDS/CTPUsrp7Zz5Te7O54i/m5uRV1+3Qt0h0Zuk4X/7GgL56MSxr9cYy2RCBG/yeclFeDTFAKOp8r44e/28EquRIVC7A6PzuO+c4gXD9nAANjH7jdCl4B9LtQm3QFeid/j1/+v/+H3/z21/gta7/5b/z5kApkH7RjcJID+v3FaEpTw5d/dIRrZhPqGFnJPObGuzBdpIEzB62g7R+BmGRzXPvjf+A39L6/4b7vn/DrX6vD6GEtSt+xoD8DoA9VUaeh4uwE/QeNoFoyDFvOz2J2ehrT05OYGGnGQKEt3K78Hbu++gv+8Lc9+O7IYcj++Gt8bs6CvjVs9ilDvfAd2scFn3sJ6NeFINDcEHvPxOH+9AKQ0iRpOB/lt61x8b914VjYgAexV2HqbAz5xFrh51kJ9Cfas1EWdQx/VhGAfu/cIAYb7yPD+yjk/vF7/OWr7/E/+3dj195/4+evzuLScqA/k4NnNjowl1tGulMZBo/PfoBmVD6edk4KhtDcEDCdiqgjZ2BgFwmP5DAk6P8Bv/jV/8Wvuf7/7W/xm998iX/7ZOJeeTHqs70RrP8jDn75G/zhd5/hv/eqQTEgHcmvMpHr/CW+dU5BQnmvIHcAdC4G0X3/AhTNXGDg5Y4UMdD3MzPCPrkEPJwBxugESgJ9dzkY29jA+EXP4uHPr32yHuBBX0qnnn6MKJLosorE242CPwv47PLTBv0G5k4BTSYY0Gei+W1i0XwB6Pf1UTSfB30pXSJbuluKvtNkj6Q6JHl78+YNc2eGwP5TBX2qrqMu8zMj2XE0VGIaYBHkrxf0fayvwlZPEUpnf8bub7/C9//8EqcPfg995TNwvybQ50vS6HNB38lICaTZN1M5AxNlGYFmv6t9RdCn88eex8WDaAXQn5/F3HQLyuNUYaB7BUfsbqKh1BQX/m4A85vFyHtHUCuI6E9V28FCxgRalsEIubdSRL8fbx/p4pq9No57PkBxXS1q6ijg8AavXjzFi8wsZHdPYooj3ZkbeYOOTBOc/lwftmlVKB1jI/ptGMlUXIjoJyPxoS+8j+7CyRsv8LC4krl7WVfzCuXFz5EWVYg37SMYFGrPCfSH0ZykAHUHB2gmVWOQBf3JUhTcCEKk7w2EZKYgQeZryNmGIeBJCV431KCy6A7um/8R3zreXojorwL038YjydYICsf8EdY7g0E2ot/9FPmR+tj/Jzv4VbTiaeLaQH+q+yVqbp/Dlyzo92ehMNYcirs0oXsnB8/e1KO+8RkyIy1x7ZvTUFkO9Mef4qGFBoyWBX2K6P8NSoFZSG9lI/q9QG8g3H++DEPXFERkxuO+zxH8SisW8TmlqGDOayUqy14iLzkBz+oqUPD0GfIeZuB5bT2a6yvw5kUwwixO47KREZQibqMs+Dt8axiF4IJ29Asj+u2ojToGeRtPmIX54+F6QN9NHub2DrDK7188/Pm1T9YDPOhL4dRTVJhqewcFBTF1uqmLLUHnRoF+udezgE9LEeRTxFoUzReX7HQLo/md6OpaXrLT0bFMNP/tW6FchyQ7y0fzSbqzOKK/kmRnUURfKNch2Q43mk8/potlOyTrIYkPK9lhIZ8+m3g0n/UR+ZON5lOEkI3mU+I0V3Lx/mj+5BLJjri8g7vOSkAkLcWlIyLZjiiCz0ahBZH8xeDKhdhPNZpP54vGA+VoUM4EafK5ch2uj1hfsktx/0s6R9xzSY8/BOmOvuIxXJU5AK1zh2CvdwEBjgK5Tpib4bpBnxpqeViowsFQCcZqMkz1HUsdBSYRlxJ1yd4H+lSFh4w+E8mKLDUuIMrfAz1dHVh7nf0VQH9uEhO9j5HucApXVDUgH/EcfZ0JCJA7isvWofB+2Yr20UGMdz1H1vVjkL/qBIvYFDx/4rs0ou8kg//xLkbjyCiGKrzhb6sPOe0YxDcOYWRmHO/aH+JZkDeuOyTgVtc0JoRADsxPt2GwJhwe+3/CeYdYhJZ2oPNdN4Ya7uCe5T/xw3f60Ax5hoclibhz7QD+ZZ2K+IpudI8PYqTlGV4mWEPR4iGeNQ8uyEHoB44mC1MYKbGBo74eLpom4lbrEKbnh9BT6AxnVT2oGfnBPyMWgX//PU653EVCdS/6h6pRn+kCjzO/xddW74voa+CzP7ghsKoXre8KUBBpDjNZJcjElCK/ZwzDI3VoeOYMX7Nz+IdaKp52dKD4tvoaIvpzmB0sw9un2vh5jyf8sprQ0JGOrGBt7P/KCKYF7agd7kF/XQLSnC9C9n8E0p2K1/4I0NXCWYVABLSMYHKqC+25DnBTPI5TMlbLJOMGwfOL3+PHS66wflCByoEBTPQWoDpWBrKnLGARV4T8pgwUJ6rhuz32cH1ai6qhUUwMlaPueRDc5O0RWvgSScH2uG7vDOsnjeiensb4QBYyr8tB01gLctGP0f1CHYrHtKDj/wQPWgYwMtaG3vJgBCgcxnmnGAQ8jEXmWkC/eAD9oxm4p6MKS4sg+NWOSYFu+F3uRA/woL/NZ4V+9EtLSphqNRbm5kwCYEFBAaPTJ63+VhhFK8Xt9evXWGRlZUzVH6r8w9irVwwAvXpVCjJKFhZaSQlzDHQcJWJGExjWioqKILJCFBZyrKAAhQtGxy80RutIescFe/kSL4WWh5cv85jOn3l5ecjLzRVabm4uBJbDdEGlTqg5C0bb2feg96XPQZ+L/Zx0XAR7ZWWvGJ+w54D02lRHnRI1a8hqajgdSNmcgHpGDsTkC5CUiGONlAsgyYRSJG7eQePinASxHIXmpiZhTgHdjWBNMEni5jkIHre2tizKheDmRdDjtuVskdRKlFshmKx9+OvkN6qtT4BPeTE01mkSx0p5uJDPRoZZyKfldoI+OzEnKVln59Zo9NnE26syP0NH4QhsdRQQ5KQLAnzW1hvRJ9CnqD5r3lbqIBM0zFod6JN8h4xg31b3PIwvn4ThpbNICPdHa1M9piYXpBWr+h5nQZ+ScU/hqIYVrAMCERQUgMCA6/BxVIfGxfO4ZBMMv7J2TE3W4s1NLVgaq0PFzBa2Xm7wcdaGhqoi1ILSkFSRjxqm6g6bjDuM3pIARDscwl/OWcEhKAsvyh7ifqwLbDW0oGbrCm9/L3g66UBf1womHo+QOTiDKWHSLIXZRzExWILiQCXo6ahDzdwe9p7u8LbThqn8F/jqG6q6k4fczhJUPDCHhq4mdO1c4OztCk8nIxgZaUPG/yVyOt5xOtRSuHges/1P8MjXDKaqGlCzd4VfoCscTS/hoq47LGKeI6/qMR5q/RvyygbQtXODh58rXO2vwlz2C/xNxgq2yXGI9bZZKt3pe4HSRG38+LkMLtuGITy/ANlZUbjjchEy6gYwdPOCu7sFrExUoWJiDf1HjWgdE1TdWb10B5ifaER/mSf0v9GFY8prFHYU4s1de+gePoszli6w9/aAl6cZrmnLQO7H/fjJ5inul97DHV9j6J9ThJy1B3x93eHmchmXDh7EiWVBn6ru/AbfH1LEGQM72Hm6wMfDDKbqclBwSUF8WRf6xprQWRoB7yuXoHnNFjYkv/W0hI2ZNhQuhSL2TTWy77oiyEoJCgZWcPDzh5+PJcwNVaDpHgivonpMdd1FgpkydLT0oGPnAncvB7iYKuHCBSs4JBfjZXnakqo7K0p3inrQ1x4O34tmMLdNw71+upPD//EeAHjQ3+ZRQFFhqnJibGQEG2trpnqLpEosm7WNWxGG+5iqxiwyqiTDsdjYWDC2UGmGqs1IMqpEs8jYCjWLqgBxqvqwFW04S1FFnyhhaVBJZSlFFX4iRVVyFkpDisozLq7oQ9upoo7w/Wi/VE2HPufCZ6fjFFbSoao5C5VxqAoLVadhqtIsVJ65ffs27ojbnTtMF1XqpMq15Dt3INGSk5na7lTfnWspyclYYikpTEM0aoombqkpKVjWUlORKsHupqZiRbt7F3c/YqPzSaU3qSFdZUUF0xSOvbMhDvkfO+hThNxA6QSunv0ZWnIHYadznoH8cA8jkO000CcZj5XWOehdOAbVU/uQHBOO1sa6NUT2ZzE9VI+uJ3rQuHIWJ08eF7MLuGARBt/MWtROzArq6PdlIyfaFNZqp3Hy5CmcOquEC07JSCzvRPtkKzpKkhBz0RieL9tROzKBsdbHeBGtCcVTsjh1IRzRRc2obqMOpyYwUTiOs6eO46S8HjT97+NW7aBQmy76GRLIg2Z6H+NxgA5MLp/CyVMKkJPXh52DGpSUA3D9bhVqmTr6RSiJ1oDZlbOQOXkCpxR1oeyehrSOcQwIE3FF74z5IfRWJiE9QBN68gvHrmwP6+Qi5PSMYvpdE3oL7OF69RwUT53AKSUdqFl7IzFCF9qKRrC8eQvBEdGIMHCDZ9UYehdyC+bHatFW4A8PxZOQP6UB4/g8ZDTVoqM0AtHXZHFe9gROnpSBrLYTLBNL8HpsBpNzI3hLVXhig2Cf0caUAmUk523JuBUYBGPH5yic4VbdoRsT/RjrfIgkWTkYR2QgtbkdfQ3pyPC5iPMytA8FKBg64pq3J0Ltr0BGPRaJ5Q0oLY5FkpMizp88hZMnFaHk7IRrBlZwsw1HWMO4WB39bgw230WCvAJMLK9BX0cFV+VO4JScEs6a3kT06060MHX0ZzA92ozeQhdcN1DApbPHcVLmEhQM/eBc2I220SlM9uWj7J4DnLXPLIwzGcga+sP9YRVqJqYxPzuCwYobSHBSgaYcnQ85nJIzg35CCfI6RjDWV4iy+z5QUEzC/bcj6G67i+SQQBjYZqCATVSerUJ5UjBumPnAt+It2nOMoK/hCavwUlQzkinO+ecffrIe4EF/m089RfQJ7syvXYOLs/O2mLOzM1Y0Jyc4c8zJyQkCc4ST48bN0dERQnNwgOMmmIODAwRmDwcHe6afAPUUWGIS9rXkmNhjFz8fLi5M8zJqYEa5FOJG27fcXF3huoy5ubriQzTh8WyH/8T2YWtjAw8PD6Y0LV2LLOR/ahF9NvFW/cx+qJz8CU4GSghx1scNT2MG8hnQdxdE9XdKRJ9An3IHbHTOM3cfVE7tZRJ0u9rbmLyKbf4q53e37R6Yxez4W3TdU8Blr0h4ZrdiiHs3ZNs/z07ZIVVOG8fUu3IUeh6Gsl8MAkp6mEnkTvmE/OeQrgd40N9m/1OUkECfmk1xtfPLPWb14pu3XKrNZ8tqrm9JiauicpzCij2cEp1r2SYq5ckt67m+x2wZ0NUsuzopF2H5/azmPd7/nA5GgiGqViQqT7q+bVQOtB0dVBZ0lSapBCoryxHKexaVPG0RyIRIOrRgghyKxbIjkiyxJU4FpU3ZnImFXAmSPS0YSaDISBJVXV3FWFVVFchIKkWSKaGVl6OCYySrYmVoXOmZQHLGys0ES0ZqxpGZkdTsYXo6c5eG5FyfMuhT4i1F8iky7mJ8GUFOerjhYfxBgL69viID+7rnj0L/4mncDPBCT2fHNn+T87vbfg/MY352FDN9KYjVs4Kb333c76P6QZ/63zzmJpoxUOkDk2PW8EgpQ8nQtKCq0qfuGv74GQ/woC+FgUCgT/pgbjRxuceS5AQb20bJmUsTN7k65LU9FtRvF9cur2ddUmLjRraJJ0VuZJ2gcOMmKLUpqQTn+rYJSnqKJwYvt87W/WeXlFRMSaiskayMjDTrrLFlRamHAGuUoDww0L8oeZzVk9OElDthZCd53EkUTYhEExvBZIUmIGzfBXbiwSwX+i5Q8jRrbH6CMGlbmPMgypGQOOmorUV2VhYjaaKcDRoP3OtO0nUlfi2Ij2tJ41N8nHHHjfh55p4r8Tr65FPyJfluMzX6bOKt9rnDcDRQQjBF8j2MEeFp8kGAPlXhIbPUkGNkPGaqCojy90Jvdydmpnnwk8JP2vbtcn4WmOlGe/FrVFe3oXVCVJp0+z7ETtsTyb3eYXKwEkWZVajrGMEwJ8F7p31a/vNsvwd40N9+nzMR/Y8D9NkmTTNLkhTFgWg165KgaSPbxIFrvetcUNvY480CfbZm//pBnyBfIuhzIJ9gnwv6AsAnyBeBPvdOFHvXSQD6i+/0CGBVVL1pVaAvbK4mgnyCfQJ9IeRT0vIC6HMToSWBPvVToK7TlLvwKYI+N/GWouF2eopMRZ0bniaI9DJdFehT46wgZz0EOuki0FFgAQ46TL19f3tt+NlpMeZrq4nNTsZlpTss6FNk3/yqLAP7RpdlkRAWgDZK0J1aS4KuFH4A+F3yHuA9wHtgGz3Ag/42OpvdlfQi+oJo/uZF9Dcvmk8TgY1APfe16wX65V63MbinOwHcplkTEptqiUd6V14XgT43Ivy+x2wkn5Zc0Gcj+cxSAugvjuQLQJ8t5SoO+qJo/mpAX3JpVmFEXwLoL4nmC0FfFM1nZURCCRE1S6sVSIg+VdA35iTeUiTfgSDfzRCR3qYCWyPok9RnJ4A+wb7FVVnoXjgKtdM/4258JDrampm7luz3Lb/kPcB7gPfAp+wBHvSlcPZXC/qSpAQb27YzZTtcSN+Mx8sB+3q3byborwzwq50ErB30uZDPgr64ZIcL+mwkn5ZLQV8k22FBf3E0n/oziECfle1wcxgEEf2loC+EfCrz+T7Qb2wURvMX9VdYyBeQBuhLGmPc8SN+/rmTMzovdE7oTgr5fLOkO0zi7aUTUCdN/um9cDa6hDB3I0T5mH0UoG+ndwGWmueYBF09xVN4mnYH70aGGFmWFL7e+V3yHuA9wHtgR3mAB30pnA4e9BdLfTYD7rnvIQm2NrKNC2rreyyK6IuD3vrWedBnpDs86DN9HUiSREYTG2ocRz0mnBzsYaKpBGNVGQgSbw9A7dReuJspI9TVkIH8jwn0qca+oPTmUZirX0BaQjQmJxa6mkrhO57fJe8B3gO8B3aKB3jQl8KZ+PBBX6TNn51dDO2r0eKLP4cL6ZvxeCNQL+m164N7bvLuBwL6HNmOeER/bfr8HrBJuLQUj+hz9flsFaDlE3GX6vOFGn0JoM9q82nJR/SVoHvxBDSoGZb8Yaa6DtXGj/I2Q/T1ax9VRJ+i+gT7pNk3uHgStnrKSI2LZGB/bpZP2JTCzxy/S94DvAd2iAd40JfCifiYQF8c2tezvhlwz30PSbC+3m0bh/zFGv31RfC5kp61R/NJHsJKd1htPjcRV6jRlwD6S2U7yyficvX54qC/VLZDnV5F0p1FoL/QtVdQ7nMp6AsTcTmgzybiLgH9hWg3G/Xeao2+pHHGHUPi53890h2a6DQ2NjLlTNnjEo/oO9rbwUBZDldlDjLJqlRdhyrrRPuY4eb1a1sP+nZa25KMSxp9gnwW9An2zdTOMo3ArLQv4WFyIgZ6e8DDvhR+6Phd8h7gPbAjPMCDvhROw/aD/tYk4W5GNJ8mBlxI3+hjSaC1kW1cSFvfY1E0n5JyxUFv7eubC/pCyKfSmu8F/f5FZTVZfT4tF5fVFPVVEI/mi0priiCfLa0p1OdLAH02CVcYzW9qYmCXgJerz2dBnxvN58LwpwD6OdnZsDIxgPb549A7f5RpMkWNsGJ8zRnbTtDnVt7xtlIHmZelGjwtBOZhrgr3ayqMuZkpg8zV9ApjLiaXwZqz8SVIqrojCfRtdBRwTe0s9BSPM3X2M9NT0dvVyTfVksJvHb9L3gO8B6TvAR70pXAOVgP6G0u6nWN+1ETvsXNBf6NgL/76jUC9pNeuD+53rmyHjehLSsQVr52/NBF3KeizSbirAX2RZIcaha0O9MVr5wtBX1g7XwT6LOSLy3Y+JdCvrqrEo3up0JI/Br0Lx+FpoYJILxPE+llIHfR9rK9uG+gT7JOMR+vcIegpnsSze3cwMsQn6Erh547fJe8B3gNS9gAP+lI4ATzoi3T94qC+0XVJsL6RbTzoCxplsbXzuY2y2Eg+C/uSpDvciD4P+pNL7uhstnTn3u0EWGpdhu75Y0xte5LqxPqZf5KgT8m5BPs6CkdgpqbAJOhO8Am6UvjF43fJe4D3gDQ9wIO+FLz/YYP+p5OIu3HI3zp9PgELFxJXevxeff7wsETZDhvRFyXiiiL6rGyHhXxRRF8k2xFPxJUE+qw2n5ZsJ1wqqykorSnS57PSHa4+XyDbacSy+vy6ukVVaSiy/zFLd5LjouBoogkzVTn42WoxWvw4fwuQfYoRfWtteaYSj5nqGUbGY6tLCboRggTdOT5BVwo/ffwueQ/wHpCCB3jQl4LTtxf0RbKdzWmUJQL99STeir9moxF87us3ErmX9NqNg/7W6PNXgnpJ/1sO9IX6fAmgzybh0pIFfbZJFi3FQV9SNJ8FfTYRlwv6bCKuJNAXJOG2orVVAPos5AtlO5wmWeL6fKE2v65O2CTrY5fuVFdVITUxFo4mWrC4Kg9vq6sM2McHWILsUwd9iuxTLwHS7FOCbvqdeAz08Qm6Uvjp43fJe4D3gBQ8wIO+FJy+EuiLdPXiOvv1rotAf3Z2Fhs3HvRXPwEQgP7aE26XS9oVJOJKgnlJ21jAZ5esPp+tuCMJ9NmymktBX9QkiwX9pdF8QaMsFvC5sh1REu5ifT4L+txE3PeCvlCf37AkEfdTA/03r8sYTb61rgquqZ2Dt+VVxPpbIiHQijEe9M8xUX0W9nXPH4WB0hlkPEgRJOjypTel8AvI75L3AO+B7fQAD/rb6e2FffGgL9Doc6Pxm/FYUlR+I9tWD/Tc5Fvu450H+mwSLi1Z0GeTcGkpDvpsNJ+rzV8J9Nmymizk03Ix5ItAn4V8oWxH2A23RRjNp2TcJRF9CaDPJuJuLugvnRi/746UpPHGHUfikz7uBI0mZKvpjEv+INkSJd4+eZAGI+VzMFQ6xch14gKskBBk/V7QZyrvbGVn3IXymtyqO6tNxmUr77AVd2i51qo7lIzLSncI8sksNeVgqnIGmnKCBN2n95IxPDjId9CVwm8gv0veA7wHts8DPOhvn6+Fe+JBnwd9ceBb3frGI/o86GchNTUVL1++BEH5/Py80JbeTdvZoP/gTiIsNS8xkpQgZ33E+FkKIJ8HfSwH+pScS3X2teQPwVRVHmmJNzExznfQFf448Q94D/Ae+Og8wIO+FE7phwv6AtmOeFRzveubEcXnvoekaOp6tnEjsBt7vJkR/bXXz2clO7RkZTtLQJ9TO3+1EX2uPl+kzRfJdrjSnfXp85dG9IVJuEJ9vigJl5Jxl0T0xRplsTr9tSXj7hzQp/wGuvNBsiaK6KcmxjCJt9fU5BDoqCuQ6wRZIzHYZk0RfeqSSxbpZYoITxNQvf1wDyPGwtwNQZ10Q10NEOKiL7QgZz0EOekx+6V9BzjoMOZvrw0/Oy3GfHdoRN9CQ46pxGOsfBra8kfgaWWEotxsKfwK8LvkPcB7gPfA9niAB/3t8fOivWwf6Iv0+ZuZiLtesBd/HRfSN/p4PUC/3Gs2BvesdEeUiLu6aP1yunx2+9qi+SQJWQn0WdkOt0kWC/pL9fkDWC4RVxLoi8t2RNKd9kX18xdJdoSyHUESrngiLhf0xZtksaD/PtnO2qvuSAf0ST5FkimaUJF/yZ8s6BPkUwlNZzMdWGoq4LqNJhKCbBjAJ8jnQf88E81fLqIvAv1T0JA5wIB+WdHLRd/P/ArvAd4DvAc+Jg/woC+Fs7kc6C+VDqw3AZd9nQD0N56AywLP5kX0Nwr24q9fDtrXs30zQX9zIJ9gf22gz4V8NqK/JJo/MoKV9PmiijvLJ+KuBvRF1XZWB/pskyyuPl8I+hx9vnhZzZ0P+uykTbSUpNFfDvTr6+qQ+fgBbA3UmOo61601mOj9rRBbkH0KoO9kqARHg4twMLgI6oq7XGfc5UCfpDsmKmegrXAY1tqXcT/xJgb7e6XwK8DvkvcA7wHeA9vjAR70t8fPi/byYYL+zq22Q9C/HqBf7jU7C/RFkp311M5ngZ+ttMPCPhPRX0G2I0rCHQCbiMtKdmjJVtwRgb6ofr54RF8S6LOJuMJqO8KIvqh2Pgv6QsjnyHbEy2ou6oYroX7+zpDuiACfnQCuFvRbmpuQnfEYJiryML5yGgH2OrgVbIOkUDsG8j9F0Gdh307vAshsdc8zRpAvCfQtNAjyT0Pn/FHoXziFJ6m3MDjQt+i7mV/hPcB7gPfAx+YBHvSlcEZ50J+BeER+o+vLQft6tvOgL6qdLwB+QUSfB/1ZvE9+Jmm8icbT+kH/afpdWOpcht6FE4xmPjHQGkkhtjzo6ysykL8a0DdVPQOd80egdvpnvHhyHwO9PaC7qPwf7wHeA7wHPmYP8KAvhbO7PaAv0udvjnRn82Q7BEsbBXvx10sCrPVsE0EZq7Vf61KkzZ+cXAp2bCR39UtRRJ8b/X3fYzaSz8p2OkqcSgAAIABJREFU2Ii+UJs/MrKoG664Pp8b0Wf1+eKgL4rmL03EZZNwRfr8DrBNsmi5JKLfStp8UZMsVr5DmvSlEf0GYTdcVp8vjOjX1kpslPUhR/TTU5LgYqYDc/VzCHExQEKQFW6H2jG2XRF9Sshlk3KlmYzLle6sJaJPkK+rcATm6heQ+eAu+nu6mEmbFL7++V3yHuA9wHtgWz3Ag/62uluwM0mg/ynp8zcT9NcD8yu9ZjNBf/Uwv9KEYOtBn62dT0s2EVcE+iJ9Pgv6S2U7ItBnZTtLQb99Cegvle0sBn2CfHHQf28i7ntAPztbmuU1l55n7oSNJmUkrWI1+uTnx/eS4WahD2utC6CqNgT2t8PscCfMXmqgHyzFqjvrAX2qna+jcAT2+qp4kBSH4cEBzM7OSOGbn98l7wHeA7wHtt8DPOhvv8/xKYO+eCR+o+srQft6/vcxgD43ms9G9Bdp8ymaz0nEFQd9EeSL9PlskyzJ+vweiDfKYkGfq89nI/pLovlCfX4r2Eg+q88Xgn5jI5rEEnHZkprCaH5dHRPNr1umtCZF9T8U0O9of4u8rGdwMNaEleZ5+NkJIP9OuD0Y40FfmJC7nEbfUvOcQJMvfwTWOldwj0m85TX5UvjJ43fJe4D3gBQ9wIO+FJz/YYG+KAmXomDiGuW1rm8U7MVfvx6YX+41G4d8kvmIpDsbj+iLovnrScRla+ezsh2CfaF0h5OIuxrQZ6P5S0G/Gz09ixNxWcjnynY6OkQR/UWg39qKttXIdjigL15thwv6rERnueWHAPo93V0ozMmCqdp5mKicRZCTLgP3yTccBJBPsM+D/oqgb6UlD1PVs7gq8zP0FU/jceotDPXzkC+Fnzt+l7wHeA9I2QM86EvhBPCgP71pGv3loH0923nQF0h3JEX0edAXlJgVn9iuZuIpGlerk+7kZDyGle4V6CmewA0PY0aqQ5DPg74SVivdIbmOpuxBqJzchxdPHmCgr5dPvJXCbx2/S94DvAek7wEe9KVwDrYW9EVJuJvZJGszovmbqc0nwFoPzK/0GhGQrTUBl32+KJq/ExJxxSP6wmi+WCIuG9Ffqs8XNcoSB31RIu5qIvqiaP6SRFwJEX1Wmy+U7TQ1QaDNb8SKZTVXkOxQhL+ubmdLd+h8ZaTfZTT5FhrnEE6QH2qHlAhHxhaBfrg9MwGQRjLuihp96o5rr42t6oy7GtA3UT4NLblDMFVVwPOHd9HX080n3krhd47fJe8B3gM7wwM86EvhPIiD/uYm4opAfzOr7WwG6ItHPze6vhK0r+d/mwn6G5ftUPRXJN3hJm2u9Jirz2dBX5I+n+2Iy0I+LReDfr+wfj6rz2eTcGkpCfTXlYi7GtAXavNFoL+cPn85yc6HAPrPH9+Hp7URbHUUGbkOAX5qpBNj9FgS6NNEgMpsbnUdfW7VnVWDvq0mrttowMf6qtC8rdThZakGTwuBeZirwv2aCmNuZspgzdX0ClxMLgvN2fgSnIzeH9E3VRFAvq2uMtJvLyTezvCJt1L4meN3yXuA98AO8QAP+lI4ER8O6H86+nyaGHwSoD88vKispjjoi2Q7ItBno/mSQJ9NwqUlF/RFSbgdYPX5rDaflsKKO0LQFzXKYiP6wrKaqwT9lSB/J4N+f18fil/mwOWaDmx0FBHoqIvUCEfcjXJmjGB/NaDPwn5CkDUSAq0Yiw+wRJy/BWL9LBDja87YzevXQBbtY4Yob4FFepkiwtMENzyNEe5hxFiYuyHC3AyZspr/n7338I7jurJ+/5D3/DmPZ+yRn+1xGCfJ83lsS5aVA3MGQRA555xzDgSYI5hzDgoMEpUzRYkiKeacMwliv3Vu1am+dbuqu9HdCCSv1jrrdpMCQR400L/atc8+Qx30aUFWXswIJI5+BiW08Xa53ng7CG9t+lPqDugODMEOaNAfhC9K/4G+R81/2G074bbuhA75/TOI60u9d/o9VvRZzafTpug7gD4r+XQGAvqymq+CPg/iyqCvpu1YoG8N4fqJ1RSgf9DRtmMN4vqx7QxV0L908QI+fm8v8uInITd6lMjJXzevCusX1GjQD1DRL0kej7zYkYgf9QzSI4Zj25pluKQHbwfhnU1/St0B3YGh2AEN+oPwVdGgH55h3GDsOW4fo0H/krDuPIygT958rqGWuvP2mzuQFzcRaRNfwsK2fKxfUI0NC2seetAn+w5VOKw7eTEjxeBt1Mv/wLu7XsO1q5cH4ae6/pS6A7oDugNDswMa9Afh68KgH15v/n2Qis811Pz5j8ogbni8+R5/vpNq7+vX3BR9axA3IEXfsySL/fnesZqeJVmqbSegWE0pO1/eiMu2He9BXG9F/wDl5nP5UPQZ8ofaMC558usL0lAYP05YaFbPqRSQr0E/CoF69HOjRyBp7LPImToWu7Zt0BtvB+H9TH9K3QHdgaHdAQ36A/z1OXH0W8ydNRNz58wRcW/hhf2hC/qhDt6qH++mzAf766Er+kbizmCBPgM+n7JlR87Pv+KQn+9t3fEGfSd/vpqfTx59O+T79+cbkO9ZlOUF+pY/3wP6PIhrQb65KMvNo28H/V1Yu3Yt9u7dK1Kbent7weX9vWhEasoXzeGK19y5fROaS7NRlhIhPPAbFtaCauMiOvtB0e8owKL2oePRlxV9VvV5EJfOQEA/L3okksY+h9LUKGxetQRXLl9Ejx68HeB3NP3pdAd0B4Z6BzToD9BXiADh7OkTWL90AcoLcx8A0H90BnFDh3yPPz88oB/etB0L9CXIJ+DnQVwGfdm2Q0q+k5rvSdzxLMliRd/Jn+86iGv584/g6FH7IK41hHv4sLUNl5dk0ekE+m6Qz958hv1duwYX9MmT/8He3ajNT0VZ6iTMqE4TgL+pux4bF9UNCOjTUO5gD+OGAvrlqRNQEDcaiWOeQ0lKlDl4q5dhDdBbmf40ugO6Aw9YBzToD8AX7N69uzh35hQ2rexGSXIkkqaM7wfQ96j54RzEVRXMYJ+rinwoz4NV7d0+LnTQ9+TnhxP0fVl01N9jJZ9OHsS1DeEq2fkM+gz58iAuQ74K+p4hXLttxxn0T1hpO3J2vvcgrgf0Wc33Bv2DUEE/GDXfsO4MHuhfvnQRn3ywFwUJESiIHYPZ9RkC7AnyNehPtaI1fSn6FWkTURg/Bgmjn0VG5EhspcHbixryB+BtTH8K3QHdgQe0Axr0B+ALd/bUSWxauRjJ415Ce1kiygtSNejfDX4g1w3Yg/11Dfr2QVwN+jTvYsy8yLYdeqxe6KoXrE6vQX59vffWThQnRyJ90stY1JovLDoM+Rr0AwP9wvjRYhkWDd7SxtvLF84L69UA/BjXn0J3QHdAd+CB7IAG/X7+spEnn+w6RUkR6ChLwtLOYtSWZfUb6KtgEvxzw7qjgk0wz1UYCvW5E0yF8msMYsGfQ8+fL3v05UFc9uirth2Pou/uz3dS9Dk7n/35Ho++t6JvZefbBnF9KPqSP/9BV/R3btuE+sJ0FCWMFVn2FJ+5eXE9Ni9uEGq+Bn3/oF8QOxIpY59DTtQY7Nq2EefPntae/H5+/9J/vO6A7sCD3wEN+v34NTxx9DDWLZmPhoJkNBXGYsWMErHlsr4iZ4iDvsefHwzYqx8TKtirHx8K1Dt9bPCAT978cPvz+564I9t22LrDtp1A/Pkeb/5FaxsuL8lyTts5C87PV0Hfk5/vAX1elOUN+h5v/pEjR+Bl3XEAfSd//oEAE3fI7jMYHv2d2zeLwdvytMmY3ZCFzd312LKkQdRQA/25jVmYMwALs/rq0S+IG4Xkcc+jLHUqtqxegsuXLoi7K/3441v/0boDugO6Aw9FBzTo98OXkZIfzp6iwdv5aCxMQWN+NFbOKsP6+dUiH/tBAX0V2IN9roJ6qM+dYD2YXwsd8MMN+p4h3Fu3bkL14bs9l0Ff9ef7An325wcC+k5qPnvzvdX8k+AlWbI/3wJ9aRCXAJ9LjtQUPn0T9FU1X16S5Qvy1UHcgQb9K5cvicHbuoJ0EOTTllkC+61LG0UJ2F/cIMB/qCj6MujPrs/st824gYJ+VWYEihPHImXc8yhNnYqNyxeJZViUlKT/0x3QHdAd0B3w3wEN+v571Kf/wxq8XdGNspQpaC6MxarZ5bZ87PCDvjGIG7xNR40RDJ9thy4OQgV7/vhgYN7Xx4QO+p4h3Nu3SYkPtTyg7wb1Tr/uBvqWZcfPIK4H9D22HVXRdwJ9Vc2XbTsq6FuQr9h2ZMhXQf+QAH0fg7hffw1foM9JO55z4BR9gvxPP3gHRUmRKIofj7mN2diypBHbljWJIthXQX9T9+Cn7gwl0BeQnzRWRGhmR40Vg7eXL5zr089j/T/rDugO6A486h3QoB/mV8C505SuswTJ417EtPJkrJ5dYUE+52Nr0A9uENcXtAfzexr07UO4Fy9q0Ldn6asXwIEP437w9i4UJUYiI+IVLO4oFAo+Qz6dGvQ9m3HdcvRJyaec/Kmv/BO7t2/G5Ut68DbMb1f6j9Md0B14BDqgQT+MX+STx77FBhq8TZiErsoUrJhRJiCfl+A8aqDPSny4zmBg3tfHhBP0Q1fzPd78YG07qj9fVvTVIVwaxvW27niDPi/KCkTRl/35gSj6rObTafPnHzpk5ecfOmQo+uzNt2w75pKswBR9zwbdgfDo79q+GfWFaShOGIfF04qwqbsB25c3i2LY16DvG/SLEkYjZfwLYuMtpetcOHtGD96G8b1K/1G6A7oDj04HNOiH6Wt94ggN3s5DQ34yWovihZK/cWEt5NvxQx/0PUO4PT33vKIE++rRDxfg85/jC9r7+nuhQ75nCDfctp1gQJ+9+YGm7TDoe2w7gQzinoHTNlz26DuBfl8Gca38fAn02Z/vBPq+lmTZ/fkDB/oE+c1lOahMj8T85lyh3O9Y0QIqgv2HBvSrU9FZlYLOyhRMq0gW1VGehHaz2soS0VqagNaSeLQUx1nVXBQL9ufTSWq+quhTMlHqhBdRlhaDrWuW4/LFCxryw/Q+pf8Y3QHdgUevAxr0Q/ya0+DtmZPHxeBtU2EKmgtisWZOpRiwo3SN/gd9z6Ks0D36HtDvK9Q7/f8M6OE4+wry/v7/0EF/aPnzVdCX1fyr0kZcNVZTBn3Oz3f353uDPm/D9fjzfQziHj2KY4EM4lqg7/HnM+hbi7J8JO3YIf9rWB/Tj6k7V69cBtl1GorSUZkRiTkNWQLsCfBfW9kaMuivnVslfq7QvA8XDfivnFmGFTNKsdysZdNLsLSrGEs7i0QtmVaIxR0F6O4owKL2fBHt6WszbsAefQn0GfZDBf2a7EiUJI1DyngD8jeu6NY5+SG+P+kP1x3QHdAd0KAfwmvg3t27OH/mFDYv70ZF+lS0FsVh7dxKbFncIGogQT90yCc/sgb9wC8APKA/FGw7gYA+Qz6r+XJ2vurPZ8sOnR7bjgf0eRDXG/RPeCXuWIO4DqDPlh1rENeK1DwEtu2Qqj+UQf/K5cv49MN3UZwyBSVJ44WST+r966taBeSHE/RXz6kAFcH+wwT6tTlTUJoyAUljn0dO9DhsoY23F/TG2xDenvSH6g7oDugOiA5o0A/hhSAg39x4S578dfOqLMgn2NegH9zQrdMdAH8KfV9/P3Cg5whN9dSgz5Ydhn3DuvPogf6H7+xBYeJkZE5+Fcu6irFjhQH5GvQDt+6UpUwQEZrG4O0mXLl0UW+8DeG9SX+o7oDugO4Ad0CDPneij+fJo8bgbWH8BMysSceaORXYsrgeW5c0WrD/KIO+E6yH8mt9BXl////DCvq8KEu27rgN4npsOxesRVlk35GXZMmKPi/J8pWff/KkAfrszafTW9G3Z+ezqi9n58vRmqzm02nZcAK27nj8+f2Ro797xxbUicHb8Vg+vUR48Anw31jdphX9AD36ZNchT3521Bjs3rEZF87pwds+vh3p/113QHdAd8C1Axr0XVvj/hvy4G17WSLWzavG1iUN2EaLcB5Y0PfYdvQgrqreOz0Pp6Lvyc8P6yDulStw8uezdccJ9Nmf723dOWNtw2XQZyXfyZ/vBfqWN/8ojh71Bn15ENeA/ENwHcT1A/l2j37/gT5BaUt5DiozpmBRaz5eW9kiAJ8gf6BBn336D5pHnyA/beJLKEuLxra1NHh7Xg/eur/16N/RHdAd0B3ocwc06PehZQTAYvB2yXw0F6ehtTgeGxbUYNvSJmynRTgDCvqeIdz7973zvvvu2feAvtNgbV9/LRT1Xv1Yf+p8X38/nGp+OBN3nJZh+fo1XpTl6s93AH2O1PT48y+Ch3BZzZcVfdmfryr63qDvse0w6Mtq/lEL9g3QZyXf8ucfPgxW8lV/vqXkm7Gabok7nuVYNIRrH8QNl6J/7epVfPDWLjQWZaIqM0p48l9f1YY317SL0qCfBH+pOw35U1GeOkFAfnl6DDat6Mali+dBewz0f7oDugO6A7oD4euABv0Ae0mDt+fOnAIlQVRmxKC9JBEbFtZix/JmUYMJ+n2HeqcLg/CBvgrqoT7vK8j7+//DBfrhGcL15Of7gnr59xjw+ZQjNcm6Y9l2JNDnQVxv0Pdk5zPoe6v5Zx1jNWUlX/Xn+wJ9zs/3An1rEPegNYjLtp1wgv66tWuxd+9e0Oukt7fXKvuyrPtwuoCmdJ3PPnwPpanRKEuehEVtBXhjdTt2ru0QRbCvQd836FOcZkX6JKSOfwF5sROwdTUN3uqNtwG+Fen/TXdAd0B3oE8d0KAfQLsIBmjwdsuqJUgZ/zJmVKdjU3e9iMx7OEDfA/kPu22H4G5ogb7HtiPDvK/HDPh8OoK+FKlJHn0V9GXbDiv6fbHt8CCuJzv/JPz588myo9p2LMvO4cO2JVms6DuBvpuab7fseKv5rOgHC/p0V+vj995GYVIEsiKHYeXMcgH3u9ZNA9eQBP1phUMmXpOy8yvSJiJ1/IvmxttNuHr5UgA/hfX/ojugO6A7oDsQTAc06AfQtZPHjmDDsoUoiJuAOXVZ2DC/xsrI1qDvvVgrVAVf/Xh/Cn1ff1+D/iVo0O+7or/n9a3Gxtuk8Vg1uwJk12HA51ODvrE0y826U2badbKmjMaeHVuMjbc99wL4Kaz/F90B3QHdAd2BYDqgQd9P16zB24JksQWStt3KS3AGB/T7x5/fVx++2/+vgnqoz/sK8r7+/3BBfni8+X237ZDSz0o+nezP90rbcVD0vW077v58jzffbttRB3FlRf/ECZfEHcmb71/R9yzJCmd+Plt/du3ahWAUfRq8bS3PRXXmVCyZVow313Rg9/pOUQz5dMo+/YGM1/Q5jCsr+ubSrIWteVjQkivmC2iD77ymHMxtzEZ/LswqT5mA9Ekvi8Hb7WtXiMFb+hmi/9Md0B3QHdAd6L8OaNB36S353k+fOIZ1S+ahpTQd7aWJ2Ly4XiRrkJLHS3AGG/TD6c93A/e+/nqoYC9/vC9oD+b3wgX6g+XPDy/ou/vznUCfl2Sxbcfu0bcP4lpDuMeO2bbhMuizP1+27vAgLqftMOgzpIvTR+KOv0HcYKw7N65fw/tv7URTSRZqsqOxqK0Qu9Z1Ys+GLlEE+75An2GfxAFaorWNhvaXNWHr0kZsWSIv1rNv0V6/oAbr5leLWjuvCrwZ121h1lAGfWHXSZ8k7E6VmfHYtGKx2HirB29d3nz0L+sO6A7oDoSxAxr0HZopBm9P0+DtIlRnxWJaebJ4U+YhOzo16HtbduiCQIb0cDwOBuZ9fcyDDvqyms+KPqv58iAuZ+er/nyPZeeiLTtfHcSVQZ/TdlTQl9V81Z/vBPo8hEunF+hLg7gM+k7+/AMBg749VpMvFnb3QdG/fu0KPv/oPZSlk698MhZ3FGH3+i68tXG6KIL9Bx70SdVv6T9Fv6kwFtWZk5Ex+VVUZMTitQ2rBeQ7/NjVv6Q7oDugO6A70A8d0KCvNLW39z7OnTmJLavNwduadAvyKSeby1LnljaasZqkztUb23AX1WHTojqQzWfDwhqsX0DKXJUoUufqyrMxZ9Ys3L17J8i6jbt3jbpz5zZCr1u4c8eTC0+2lGCLcuDDWTdv3kA468aN6witruHGjWu4fj1cdRXXr1/FtWuB1dWrVyDXlSuXcfnyJasuXboIqosXjSVYdF64cF7U+fPncO7cWVupQM8w7x2deRJszaHTtgiLVPtjlI9/FAzzDPLipEFbKzrzkIjQVGH+G4rNFPU1eNj2q6++AtX+/fs99eWX+NKl9u//Ep6SPkb6+J1vvoE1q1fjrT17xOuKLuq57t65A7k+fX8vChIjkBM1EqtnV2LPhul4e9OMkECf0rmohoyiL4H+vKbwWndaSuJRRZAf8QqyokaLiybqr/5Pd0B3QHdAd2DgOqBBX+n11198ggXTGlAQPwEp419A9pRhKIgbjaL4MSiUK240CmPtVRA7GlT5XDGjkG9WXswoGDUS6ZHDkB09FtU58X2v7HhUS1WVHY++VRyqsqXKikNVH6syKw7BVywqs8zKjEVlEFWRGYs+VUasUBNJUTQqBhUZIRapvH6K8sGNikZ5up9Ki0Z5EFWWNhWOlToVpY4VhdJUT5WkRsFWKVEooUpWawqKk+WKRHGyUkmRKHKsyShKmoxCp0qcjEKuhMkolKogIQKemoSChNArJ2YcMqNGIzdmPMpSp9p6Ts+56N+fGzMOOVEjsHZeNXaunSYgX4N+GqZXp6KrOhWdVSlibqmzMgXTKpLRUW4M4raXG/GaFKGZGTlcvG6+/OwjXL92Fb06J195x9FPdQd0B3QH+rcDGvQBkaN95/ZtvLNzB2Y1VaI2Nw608bazwhjApTeyzorAimw+TtVRTm+ExpuheEMsS0K7YyWKz02f36tKE8WsQHtpAtpcqrUkAa5VnCCWfLUUx8Oqoni0eFUcWoocqjAOLYVxaC6MdS26VS+qIBZNjhWDpoIYNFLl+6poNOZHozHPuxryosFVnxcN95qK+lzvqsudirocuaJQl+NdtdlTEErVZE9BTVakVdVZkXCszMnC3kAWB1tlTEa1rSJQneFdVRkRcKrKjAhYlT5JZJcTfPmstEmocKrUiahwqPLUiRCVMhHlKRNR5lKlKRPgXONRmjIepcl+KmkcSpPGgTapelXiOJQEUMWJY+FWRQl0IT8aOVHDETPsn4h88W+IevkfSJv4IlbOMmI0926eGVZFn7dob+4mf/4gefRdFP05DZmYXZ+JWXUZmFmbbtWMmsBAn15jpOTTxeHmlYtx8/p1vQyrf9/L9Z+uO6A7oDvg2IFHHvTpVvKZUyfwxqa1mFadj8aCeMxpyMLG7jpspmE5rsXG4NyWxQ3Y7KOMN2x+4/acG8nKIxUt23KsBTVi2y5t3FVr/fwarJ9fLYoH9dRTDO7R8J5Tza3EGq45lVgjqgJr5lSAh/zEObscq2eXY5Vas8qxalY5Vs4qM2pmGVYqtWJmGUTNKMNyryrF8hlGLZteimXTS7yrqwTLuoo91VmMZWYt7SyGp4qwpNOhphVh8bRCT3UUYrFU3R0FIlO8u70Ai6zKxyJKI+Fqy8eitnwsbMvzrtY8iMSS1lyRWkLJJW5F3uf5zTlWzWvOgWM1ZYNsE14lUlDITmFWQxbmOhRBmVPNJlgzgW12fQZmqVWXYYBcXTpmUklAJz+eUZMOt5pekw5R1QSAaehSqyoNXVWk/qais1ItWRE2VGFShr0rCdPKjaKLZK8SF8wOF8bKxbLbxTH9Ol2cGnD6MpLHPofoV59C7PB/Ii9mJOqyo0RmPiXthFPRl0HfgH36GcF2vwEaxg0z6JPIUJ01GdmRryJxzLNoKEzHV59/gh6druP4Bqx/UXdAd0B3oL878EiD/s0b13H46/3YvGoJChMmoCE/RkAqbbncs7HLU5ywsaETu6nMWD31lNM35Me8NZNPjuBTT3nYV35MKT+eagUnedBAsFyU7OFY5vZeSgii2QJRpleYPcOcBiLOpY3CQ0w+YquWNEKACV/4mIkhdOHjdfFjKZSeCx2PYilf8NQKsCG4EbWw1pprUC9y6DklkYhyu9iZV41186o9FzlzjbQSSizhEhc65kWO7eJGutjxusCRL3j8XOjwhY/ngsdzccMXOfLpeLFDF0Dmxc7SrmKI6izCUodaMq0QTmW/2DEvbvgih09xoeN9gUMXOXLRhY1TLTAjGvlCR1zYmOBIkY1c4uKmKUdEOFKMo6ekixgz2pHiHbnmNGZBlHQhY128WBcwmZ4LGPPChVRoueSLFvUxKdR04UB3dHKnjkD8yH+B1P3UCS8iZdzzaC6KE/Y7uovFC7JCGcbl7zfxfbWk0fje6TZne7ofbNBvLYkXd8AyJr+MrMhXkRHxMtoqcnHwq32gdDD9n+6A7oDugO7AwHfgkQb9rz7/GDPqy5Aw6lnMasjCtuXNRpqGDPn0WIO+gHwN+v7vaGjQN1JcGPJFRjvdybABPj8ffNDvqkoRSj7N4ySMfhYNuVPRUZGE3OgRSJ/4EuY25WDLkkYxe1ObNUX49QcC9MWF7UDEawaj6NfQnRtvj35dbhTSI14WSj5Z/8hO1q5Bf+Df1fVn1B3QHdAdkDrwyIE+ZTdfungBa7rnoCY3AfX5scKismNli1DqbUo+Az/F6LGaP6iKvruab8V9Oqn6qqLvpuabCULbZCWfH8uKvmRj8lL0LXXSW83fJBRLVvQVNZ9UfTOliJKKVEXfUvNJ1TcBSLUt2dR8M3vcpuQrtiUnRd9VzTdtSwFbl8jCNKNUlKzgq499KfqWmk+qvoOaT7/mpObTrwlFv6MAi82yLEuSmm/Yl+zqvazkC/uSLzU/AEXfsip5gb5hVbJsSW6Kvqnm25R8Sc0XPnK2JClKPqv6qopPz2mgtLkoFpmTX0HyuOeRHztKzI6QRYiGTBn06UKFLvTp9UfzHjS/QK8RupsXTLxmoIr+gwb6NFtCKj5dHJGyTzYxDfrSO61WQ0/mAAAgAElEQVR+qDugO6A7MEgdeKRAn6w65Bed11aHxsIUdFWnC8+6sOpsMPKxvUBfVfNdQF+26siP2a4jn6plh5/Ldh1+7LHskH0nCNBXIZ+sO35A37LrMOTTSTYDtu0ooG+bWQjGtmNadizQd5pPMAHfdUZBte24gX6wtp0A5hNIzbcsOyboq2DPz10BX7XtuAC+X8gn2HeDfIJ92bajWHVk2Hey7BgzCsZm1YBsO46Kvgr6DpYdsu4ECvp9gPyO8kRUpUcIawmlapWljActdeqsTAYp/KRWM+gvaMkDDeG+tXEGVs2qEEPsBPsrZ1UIO11fc/T5e8+fdUcGfXEBO7dKzNTwxSldbIhZGeWCkl5XstWLL/roQk+eQRFfQ7ZZmTn6crymz2FcWdGvShED5DTEnDN1uBiwp4uvuU3ZYnBcK/qD9M6uP63ugO6A7oDZgUcG9M+fOY29b27D7OYq1GRNxez6LJF08dYmY/mNdTueVXw+ZTXfxZuvvtn7An2GevVksFdPFfRlT7782NGbT+q+CvoK5BN4sC+flHwvNd9U8i3QVyDf8uebSr4nQURW9OvgUfOdlXwL8n2p+aY331HR9+HNtwaQSdEPBvQDVPNtoO9HzfcH+paaHyzou6n57Qbk+wN9N8C3ID8ANd/dtqNCPll43EHfTc23DRcHAPqs4lPCD6nPWZHDBKTSMC7BvVwq6L+3bY7I0V81u1L4+cnGs3x6iZiJkb/f+fuavo/lC3PejPswgT5ZnChZKjtqmLgwIusOBRkQ5NPXky6mtEdfs4bugO6A7sDgduChBv3e3l6xkOr0iWN4feMqNJdkoDhhLJZ3lYLeiH1Cvqnki9vzbNvpI+jLKj4/ZhBQTxXw+bkB+oaS7zaE68+2Yw3g+lHz3ZR8C/KVAVwL8imFyNWyQ8DPdh1j2NAavjXtOgT5fkHfDfJNJd9m25GGb8m6o4I+q6LqGbBtR0ka8vLlB6vmS2lDsiqr2nbc7Dqs3vq07ZigL6u7soLPjwMFfdsALinE5hCuZdnxq+Z7AJ9hXx3C9Qv6fiCfBm5Jqae4VorQpMhMUp8paWdaZbKVC2+BflWqGMwlGwor+gT6VKTsb1hQK/ZqUDzssq4SsUSPYZ+/rx920CfIr8+fiky6YJryKurzphqQb16w0R2ByvRJGvQH9/1df3bdAd0B3QE8tKAvIP/OHZw6cQxz22qRHzcW9bnRQoEjeBeQ70vNV0HfBfL5Dd7pZLinkwHA6WSoV0+Pmh+EZUdS8y3Q96Pme4F+yGq+oeT7A33hySclPxg1XwV9N8g3lXxS9FXA5+e+QN+KFKVoUV+gbyr55M9nm456uqr5ISbtWKDvZtkJUM138+aLlB1S8iU13y/oe3nzaRBXHsK1g74F+aZtxwvyTX9+oGo+QT5ZcmjvAg3cJo99HmXJ4w2bTnWqHfKrUkUUKMWBUgKPE+gT7JOVZ9uyZgH7NZmR4utM39fy9/nDDPp0QUSQT+k6yeOeEzs1jFkLyWpVr0Ff84XugO6A7sBQ6MBDC/pXL1/E3te3oiorAXV5sejuKMRrK1rFAJ2w6RDka9C32XY06DvsDqBoTTlSU4P+AwX6bSUJYqN1/KhnDHtJzhRMq0iybDq85VWo+QGC/rtbZwvYX7+gVixeo0VhdDEnX8Q/zKBfmxOFrKhh4s4I5ebT0LMG/aHwdq7/DroDugO6A94deOhAnxZgHfpqH1YvmoXqrHi0lyWLxU1kb6FlN1yyou82gBuIbcdJyedfC4+i3z+2Hb+5+eoAbgC2HW9/vuzNd7ftBKroO6XskGUnINtOMN58E/JtoO9LzZcGI90UfX9qPuXn+/Lnu9l21Nx8GsR1S9qx/PkuQ7huth1V0fdS803rjrttx/DmexR9u5pP1h2fuflS2o5Q9F0sOwSeZNWpyY5EztQRSJv4ktimS9Ydgvzp5nZXgnwn0BepOz4UfdnGs3p2JVoK48VGYIJ9untGwP+wgj5tis6dagze0obrWXWZNsinQVzeqEtDy9qj7/2mq39Fd0B3QHdgIDvw0IA+WXWuXb2Mj9/ZgyUzW9FYmITW4gSxfXbn2mnegC+p+X5Bv4+2HRnw5dv5suLHMKDadfi5bNuRh27Vx/6GcC3bjuLPt0DfaQDXhHybN98N9F29+YHZdty8+WqcptsArg30FduO5c9/QGw7FuAHG6cpxWq6Qb7lzactwMGCvrkN2Av0ZX++i2XHA/n2AVwL8n0l7ai2HQfQp+jMjrIkVKRNBCXBZIlUnQloL0sU8E9WHhn0ZV8+AT6XL+sOg77h2Z8u0njqc6aiKmMylkwrEgPtgwn64mLRHOJmO1eoqTt0QUQ+fIL8vJgRYiBZDN6asahySg9daNHXoTx1IlrLc/TCrIF8R9efS3dAd0B3QOnAQwH6d+/ewdlTJ/HOzh2YXltkpepQGg7ZdFjFF+vr2bJjgr4X5JsLsgYzN9+ABHtqhwr4/NwX6FuQr3jzLcinxJ1AQV9K21HjNL2VfGMAl7z5Hn++krajDuAq/nwV9L3UfMrSl5N2lDhNC/LNpB324Tudvrz5lprvouQ7Je24qfmk+Doq+qo3v4+g3xc13wL9YCHf9Od7Qb6q5nuBfohqvqkU+8rNJxhtKY5DWfIE4a+nNBhSoAnuuRjyLcDntJ0qcwEUwX5lik+Pvgz6ZOPZs2E66PVJg771edFY0lGIbcsaBy11J9ygLwaZC6JFug71tJ7TdaTBW1bx5Z0FGvSVd1v9VHdAd0B3YBA68ECDPqn49+7dxanjR8UCrOyo0cIzu3pOpQ3uHUF/oxGr6QX6am7+AKv5HiXfN+j7AnyO1AwU9N28+VZuvqLmq6C/ySs7XwZ8TtzxAfpuuflSdr4X6Pux7Fig78eyQ+DvC/StIdwAQV8dvJWfO0K+mpvfR8hnxdaCfSfLjpqbH6yabyr5lJ3vBfoBqPl+l2NJar5QiEnB52JLiMNyLIJLAvnmwlhh1YkZ9k+RrkWLmxjw+XQEfYb8SgPyAwV9gvx3t87CO1tm4u1N08UGXYJ9Wh61tLMYO1Y0i0QeuigfyHjNcIL+jJp0sWOA0nVomJmWjDn58VnFZ9CnfpenTtCK/iC8qetPqTugO6A7IHfggQb927dv45N330JHVSHyYsdhblMuCEJ3r+/SoE9WHS4/ir4G/QCGcDXog5djDTXQ7yhPEh751AkvChilYVFaikXpOQz4fPYf6M8Qyv7audWgJB5K9lnaVfTAgz6lFeVEjUDqxJdA+wa8PPlspzLtOhr05bdX/Vh3QHdAd2DwO/BAgj4p+RfPn8W2NctBmxebixKxZFoxti9vEak6soIvP7YGcIewbcej6IcWqUmqvgB9N8g3LTteC7JUf75k2aHc/MCy81VFX1Hzzfx8awhXUfRDte2EPTffJWlH3YLry7LjatsxFf2Q/fluC7JMNd/fAK5bpKbTgiwvNT9A245fRT/QLbik6tdlCIinLPz8mJHImPyKSNchHzkp8gz28ukI+WTd6aOibyj5hppPUZtU/HOG5oGWTy8VG2JpMdeSziKxUfpBVPSpl3nRI4WNifpM9hxZzafnqmWH+029LtOK/uC/w+u/ge6A7sAj34EHDvRv3byBb778HCsXzERraQbaS5NAwEUJOfRmK7/p8psvnz7jNE1vvpW042LZ6csWXLdBXB64VU8P5Pu27bAVwMu+o27BVQZwrS24vrz5atqOAvr+bTvqgiwlbcf05ltDuArkbyC7jmTZ8TWEu9bBl29ZdoLdghtM0k6wC7JU206wW3BpCNctO1+17bh48/2Cvpttx7TsWFtwXRZkuUG+mpvvZdkxFWMLKuszMLMuXaTniFQdGriNHCZSdZoL48QQKFt5ZOgUkG+m7dj8+Q6Q78u6Q5D/zhay6xiWHf55Y23W3tAF+j6m4VcC/ZLEcWLoedOiOtuFt7iLtqTRuHC2BtqN7xXeJ2G99mkWhRa/STsgyG4mbGVS0pN1MSnZv9ja5TiM25pnWbDmiZkKY0CaLqIaC6LFBVR+zCjQoLG/wVvuOfeZelyaMh6tZdl6GPeRxwzdAN0B3YHB7MADA/r37/fg8sUL+OyDvVgwrQFF8ePRWZGCzd0NAu5VZY3hnk9LzTe9+fTG7OTPt4ZwwwD6asoOP1cBn5+roM8Dt+rpBfi0HEtakOWm5lug76bmh7wgyzOEu3GRAvik4kubcP2q+eYmXC9vvjqEqyTtqGq+DEfyIK4vXz4N4FpDuC5qvtMQruzHlx+7evNVNT9Y0HdT8wNckOUWp+mk5nvZdmRvvgvk25N27Gk7KuhbnnwXb/6M2jS0lcajMiMCmZNfRdqEF0XaDdl3GDYZ8Plk+HSL0hRJO5I/3w30GfLVnzXiZwnP9qzvBMXr0jAuwTP//Ra25GFzdx3oe5BqyIG++NplY1ZtOlqK440IzagRqM81IN/6Ovmw6lCf+SKKekoXOhr0B/PtXX9u3QHdAd0BDP3NuGTT6em5h8uXLmD3to2oyU5A9pRhWDWzHHSbnN90+WSwV0+far66BXdDJ0i5dyvOyZdPNVLTTc13i9X0QH7/5OZbkG+q+V6+fNWyowzgBmbZUdV8xbKjqvlK0o5fNV/dguug6AvQDzFO0wb6Lt581bYjg7382BXyzaQdKzffBfLdcvNZqRVDuH5AP9ikHQv0/cRp+lPzPaBvz8234FEawnUDfVLxCfJpwLYoYQySxz2PrMhX0WYO3MrecAZ8OgXkq3n5pl3HybJDkD+tIllEc8qbcWXIl3+2MOTzzwr+mUDf/3TxTXdKCPYpCai7rQBblzR4kq6GkqLfnAO6m9JaHIfsKcPF35nukJCST18n6+tSnylsU9xvvrjiiyiOJ6U+atDXiKE7oDugOzD4HRjyij6B/tHD32B2Sw2KEieANjESpO5a12lZdRjy6ZTfhOXHGvSbjC24GvThL2lHg34eWOUXS7KGAujXpouoTFp+lTbxRVSkThT2nRnVRnQmg6cM+YMN+nSnjmB/bmOOsMEUxI4GzUpYkbZDDPQpUSc3eoSAfNooPLsuU4P+4L9H67+B7oDugO5ASB0Y0qB/7cplvP36VnTUFKGpKBnzGnOweXG9lY0fCOAT7Pu17aiKvouaz2qd0ykr+mzRcTrZpqOeqqKv2nX4uT/bjlvSjqXom7YdL0U/ZNtOYAuyLMuOm5rvy5+vKvputp1gFX3VsuPPtjOjFDSA62sI15+ibw3hBqvou3nzA7TtuHnz1S24XpYdcwCX1HxL0bdl56u5+XbLjm1BlqnoW6ox23YaMoUfv70sASWJY0U2fl7MSLHxlhZgMdzzqUK+K+izL9/MzCf1WS5Z0Z/fkieiM8mTrwoJwvq3oUvc+ZN/JvD3PX+P0y6JmbUZKE0cj4KYkehuz8fGhTUQC+kWN4D2UBi7KAbPo99YEIP82FHCstNU6Nl4y2q+2ERsDkGr/bap+WYvqYclSeO0dSekt2f9wboDugO6A6F3YEiC/r1793D824PYumYp2ity0FSYgMUdRXh9ZauXVYdhX1bv1ccy6Dv58mkA1xrC9WHbkd/M1cfhAf3+se2oC7K8IF8dwA3AtuO9JMtP0o6fBVmWbccEfS9vvgr5bradgRzCDRHyLduONDy5VAJ+N9uOlZnvawhXBX2XIVxW7tVTBX2/STte/nwV9O22HQv0zaQdpyFcst005EeLRVSZk19GYdxo8ZygnGFTPlXQZ9sO+8at0wX0CU65aKsuWXfmNecKYUGGfHnwVh3OZ8seQf7rqzzJWTRgPqM6HYWxo1EUPwYLW3JBr3lhibNAv17MsQzkMC7NETQXxaEgdpQAfVqGRRdcNDxtg3xzCzH3W1xESZYonnPg/tHMBA0ia49+6G/S+k/QHdAd0B0IpQNDCvTJpnPj+jUc+PJzrFk0CzXZMWgsiMX6BbVCNaPFNAz26qnCvU3JN+M03QZwbaDfRzVfBnx+k2dFTz5Z3XM6ZTWflXunMyA1X4nTtJR8X0k7pprvtiDL8udLQGJfkhWYmm8l7ShqvhqnaaWN0OAtlwr6ippvpe0Eq+abaTvWgqx+VvMtJd8F8gn4AwV9SlSxlQn5ljc/2AVZ5hZcX2r+PAJ8L8jPAfnyPd58H2q+Q6QmqcfTKpOFVYfiHTMiXkZp8jhMK08SsZkMm/LpCPl9SNmhiweGVDot0G/KtRK9xM8UGuJnYcAcvJV/BtD3PEM+fw+L79vlzVg/v0ZcoKSOfwG1WZHobiNlv1ZS9A3QF98n8gVvP6XuEMxTahndJcmNHi423hLk8+wEPRZKvkNGPqv4dPEkQz4BPldx4li06NSdUN6f9cfqDugO6A6E3IEhA/qUqkOQ/8VH76O1Ig/kZ51VnymWXxHU9xXynUDfS803IzWtpJ0g1Hz5TT400PeofwwI6ukL9N0sO6qa75ab7wb5apymt5LvSdohi4Jj2o4fNV8FfQvuGfLVpB0/ar6crqM+9pe2w5GFlKrjVNYQrh/bTsCWnT6Cfl/UfAv0HxA1n6CShm4JHCvSJyFpzLNIn/gy6nKnigFQdfsqg74K+UJtdoF8XwO4KujTPAD560m15xkfcefPFAPorp76PS9DPn+/8j4L+t4jiJ/bkI2sya+gIXeqyNzftLDOtO54g7646O0H0J/fnIOOsiTkTh0J+neSXUcdvPUH+fLgLfWOAL+dqywRRRr0Q36D1n+A7oDugO5AqB0YMqB/8fw5rJw/HUWJEWgsiMOq2RXiDZaVew36rUaEJkdpyicvx/KVm+9H0degL0VqukC+U6Smmz9fg76s6Adm2yHIp1Sd7KnDkTjmGcPjXRwvVHyC/MEGfdmTz5advoI+3R2jTP1ZtRlCzKhMm4RVM8sGHPRbixPEgDBtE24tjReLr4ICfcmTL4N+mwb9UN+b9cfrDugO6A6EpQODDvo3b1zHp++/g1lNVajMjBaqEnlUSS3jpTQE+SGBvpmd76Xo8y14UvIHQc33WHbsft6AlXwpO9+nou+Wm+8Uqan481VF327Z8aj5hpIfgKLvtiBLGsL1UvRN245YkOWg5qu2HVXFl5/7UvQt244/0Pfjzad4zYBBX/LkB+PPt1l22MLTXgBLzQ/WtuO2IEsawnW27Bi2HbcFWZY3X4rUJH9+Z2UyKtImIWPSSyIfvzIzAm2lCRbks3rvdMqKvvDlm2q+bC8R/nz25ivDt6pth607pHTPaczGrvXTxM4N/hnB8zkM+bIdj3z59P1Lar78PSnmYsyUHYJ92u9AdxfKUyagPGUiVs4sF4vieNeEmFnhXRJhVvRbiuPEvAMl7FDSDl1A8dfFsuv4GrylPko9lNV8Anyq1tIEEYPaUqoXZoXlnVr/IboDugO6A0F2YFBB/+ypE9i5dT1mNpahIT9OpHe8trIFezfPsG2fDAnyTX++F+QPAduOB/R923bYAuB4mttw2R5Annwuy7YTKOj72YLry7bjAX0lO99ckmWl7SigH6ptR12QJUO9/NgV8APchGtZdpRNpHJmvvzYEfTN7PyQ/fluufnmFlyKcBSg72LZcUvasXLzfXnzTdAP3Jvv4s9nb35dBgg8KaEla8ow5EWPQE3WFGHfIagPSslXbTtVqQKqZauJCqqybccD+i8Kv/rOdR2WEMB2HRXyGfBtkO9zOVa92GzbSek0iePE0q/FHYVYN79K2Hv6A/QXtOaKOyYFcaNREDcK9Xm0DIsGbz1Z+WzXke+eCCsUD96akC/3i5V8BnyCfLozUxg/Gs2lWXozbpBvzvrDdAd0B3QHwtGBQQH9O7dv49i3B7Fl9RI0l6SjPi9aRBS+u3UWuMKi5vvZgmsl7bgM4PLteVbw5JPe6NWSh2/5saz2yY89kO9bzWdw8IJ8E/B3BGLbcYrUVOM0FSXfGsCl+D8zAtBbzVcXZCnbcNUFWQrkW0k7pnLpawhXqPluA7ihJO2oQ7guar4K+jLUy48dAZ824JpbcK2kHRclP6AhXLdITRP0LTU/WNB3U/PNKE0rTtNlCNdNzechT5HmUp+BGTWpaCqIEUCYMfkVFMaPEdDPcM+nk4pPvyYr+bIv30nJD9SbzwBLw7i06Gp2QxbeXNtuRWgy4PPQrezJ5+9Vvuh2ysvn7yFxYbywFitnlqKrMgUZEa+gIT9GXKCtm1clEnno+8GXR19sb1YuPPl1xneHeLEapSbRv01EaEaPRJ2ZrkOgz4lHDPncb+6v6CdfLElDyzx0S758C/JL4gXki7sGGvTD8R6t/wzdAd0B3YGQOjCgoH+/pwe3bt7EkYMHMLe1GnkxY8Sbz9alTRbgE+gbkE+ne8oOefedknZsQ7hulh1VzQ8D6DPYq6cM9/JjFfQJEpzKC/DZm6+CvqTk2xR9NzVfBX1FzbdA30za8a/mOyv5bkk7FuT7suyoQ7gK6KtqPtkhZBWfH7uq+WZuvgAmStnxl7SjQJUM+PzYH+hban6woO+m5ocYp+mk5nul7ciZ+S6Qb0/asav5DPpkDyErTX1eFFInvCCqKmOySNphuOeToVM9GUL5dLXssF3HR2Y+wz2fBLAW6Ndngr6nWcmXAV+GfP4+lSGfcvLlrHzPsHqdTbWn1x8t/kqf9DJqc6JE2tK6eQbkBwT69LqcWQZ6DTqBPt3B6axKBiUYpUe8BMrMlwHfsuuY6TrcUzoZ8vkOiNwjHryVIZ8An0sr+iG9N+sP1h3QHdAdCEsHBhT0L50/hzc3r0NFRgwK4sdi2fRSvLG6XVh1WMnXoG8HfgYIr1ODPjToS7GaDxDod1QkoThhLOJHPSNiHZuLYwVQ0jAuAz6fKuDzcxlGBZASlDp58/sZ9PninL8//YO+eUG8sNZS7WnGZPXsCnRWpCB36giUp07Esq4SoeaHA/Q7yhKFkk8XVcbgbYYG/bC8feo/RHdAd0B3YOh3YMBA/9BX+7B0dgcaC5PRVZUm8tF3rp0mcvFlyPeAvu8BXL+KvpttR92C6zKEK9t01MeqZUe+nR+Iou9R80NbkBWobcdtQZZQG8my48u245qdr9p2FEU/VNuOmpvvMIQrQD/E3HxSUy1Fv79sO6Y3359txy03n+0XIlqTB27VU83Od7HtqIux5OdiSZZp2/FakBWgbcej6NuTdoRdpyETtblTkDN1ODInv4LSlPFoKzEGbp0gn2CfwV4+Vci3QL86VdwpkBdjWZYdRdFnZdrpVBV9Uu75e9xQ8clu12bdgSPIF4C/vBk0F6MO3hp3w6Stt+YeCRniCfYJ7ttLE8W8QlnyeNDrhe5SkbovBs6lO1biLtWschEBy7YyJ0W/nYZi48eICwhj8Dbd8OSb24fZrsO9lntrDTBLdh3ql+zJd1Pz6XPRLID26A99CNB/Q90B3YGHuwP9Cvo9PT24cvki3n/rTcxrq0VLcQpm12UKz7cB97NdLDuGbcfNuuNm2XGy7XgtyQoxaYdv4TPsq2AvP5etOvJjFfRZFVRPVgm9zj6q+V6gH7JtR12QpUC+OoCrLMhysu0I6FFy8wXgEOC7Qb7kzXez7ZB9x9G601fbjp/cfAuy2I8vn+oQrottxy/ou3nzVTXfJWlHhnr5sboF18uyIyXtWP78JkrXkUuO07RbdmbXZ4BU/PK0iciOGgZKe6nKiBDAOLs+U0Q7ysAZlJrPw6Iy7LOaLyXEqBYUGfTZc86gT9GT9HehQVu27MiAT9+vDPk8+E7fa3zhTIDvBfnmnIoM+fTa5dcvDeTSICvBeUXqJNDXidT+voI+/Tn076A7J7STpD5XGrz1A/nWjEMfBm/ZrkOAzyVAv0QP4z7cCKH/dboDugNDvQP9Bvo0cHvy2BHs3r4RbeXZqM6KwqLWAuxc0453txLgc6kDuL4h35eSb4G+mzc/QDXfbQiX4V4+ZbBXH8twLz82QD80NZ8VRLYK2Hz5lJlv5uZ7Qb4ZqemWm295880BXA+skILPZYC+a9KOnwVZFujzsKEM+KYvnyC/L6DPfnz1dIR8KWknYDXfT6SmqzdfVfNdFmS5QX6gC7KsAVwXyA8oacdM23FT862kHb/+fI+aP7M2TXi2S5PHI23ii8iLGYHG/GjMqE3zAL4Z5ciAz6es4vNjWXHmx2zZsZR8gn2GfEXJJ9CX4V5+7AX641/EzNoMUBIYff8y5MsX3vT9Z6n4CuSTJ9/w5ddCpE7J8yg+VHpKTSLYJ89+XXaUSCNbNavCuhiwLl5dFH36+OlVqWK4OS9mFOpzppo5+f03eEugz4BPJy3gosHf5pJMnboz1ClA//10B3QHHuoO9Avo3751E0cPHcD6ZfNQnDQJ1ZlTsGVxo2nTYcAPTs13A32xuZKiNM04TS8l3xzAtdbXu1h23CBfVfL5Vr4K96z8yWAvP5bVfFXBl5/LMGF7bKr5FugrQ7isLFqJHwT2cvGAIFt23Gw7lhrJcM+nquYrSTt+1Hw1TtNLyXcCfbch3BBtO1Zuvr8h3BDVfGsA1wXyA0ramVaIxapdx0zZseI0CfL7CPp9UfMt0Lcp+azqk4rPlSU84ATnTQXRAu4TxzyHkuTx6KpKAQ1/2pR8BfQZ6p1Ohns65QFcG+TLoK+o+TLYy49lyLcU/fEvCOvQjhXNfiHfunC2Eqo83xcy5FsXsHOrLHC3LkYlcCdFvr0sSWytrcmKxMLWfBDs84Wsm3Vn8bQi0ZeC2FHIjHhFpBpZg7fK3RPqL/fTulgyVXz5goj60V6WKMqXVYcBnyC/sSAa+bEjNeg/1Pig/3G6A7oDD0IH+gX0P3j7TbSW5aA4cYK4vb9rXZdI0vHYdRj2ndT84BR9DfpGfr4GfQ8MWconKfhqEVRx0o4GfQTiz+8r6FdmTELKuOfN6EhDxSeLzkMD+uadM8uuY140G3e+QgN9ukO0pLNIzDBkTxkG8uwvbi/0C/p0J6MwbjTIdkQLx+juiBfoS1uGZdCXPfka9B+Et2/9d9uN1/YAACAASURBVNQd0B3QHfDfgbCBfk/PPZw/cwpruueisTAdbaUpVqoO2XTe22aUx7LjW9En5d6p3Pz5KugPxQVZfPufPL/ygh1ZyefHNhWfIzXNTbiWmk8Z+pKib0G+adshVd+m5vux7ahbcA1/MSv5fKqKvuLP92PbURV9v1tw/fjzWeF0Or3gnmFfHsD1B/lSpOaKGaUiwpCjNPn0Z9sJVtEP1LZjU/T7OISrKvpeth11QZaXbcfw5vMQLqnELcWxYvFV+qSXUJw4Fk2FsUI5FoBv+sNJ0Xfy5ROY+lPyZTi1lGj25nPeu4NlR4ZXX2q+rOjPqEkXg7b0fcnfk2yXY8sOe/LJ9iZDvrwkTrzOTbuO7LdnZV5YyNSYzOklWNiWj+bCOBQljBWLtehrvXJmmXHhKt0BoIFc+jcVJ4xD3tQRaCmKMyHfuLsi+m0CPvdYvitCkC8WiinWJlbzScn3peaTis9KPqn5Dfl0J0cr+v7fgvX/oTugO6A70L8dCAvo37h+Dfs/+xjLZnegPj8JXVUZWDO3CrvXd+G9bXPMkkHfo+R7UnY8Sr7bEK6bbcfy5gdg2xFr7AfBtuOx7BgLshjo1ZNhwvFUbTtOoO+Wm29Cvi1pR7HtqKDv8eTbId/jzfeolhvJsmPadqzsfLcFWbJX2cWfLwZwHSBfQJI0hOsE+PxrvkC/r2o+Q73TGTDo93EIVwX9bhfrTsj+fLcFWdIQrlDzXSw7DPmkJpPNJHfqcJFDTzGRpCpToo4j5CuWHQbQQECfAd8aHA0A9GW4lx8TzMpF+fDZUcOROv4FEOgT0PP3I3vyVcj3XBQb3xME+XxRK0O+PHjLkE/gTuWWhT+/OcdYLBY7Wij71O/lM0qMtCjKz59egs6qVJHWQ2p+gzp4SxdVygUUQz5bnvxBPm+7pdkBdfBWhnwCfCrauku5/dqj379v4PpP1x3QHdAd8NeBkEH/wrkzeH/Pm1jQUY/K9EjMqsvEjhWtwqpjQL6Tmu8b9J2U/IAg3wT9oajme0Dft5rPQOF49mELrpuab4G+siBLhXwPuDDk08nDhQQzDpCv+vMV0GfwEacK+PycVE9O2lFAX83NZ6BXT1fAl4ZwA1qOJan5ToDPv+YI+mrSTrD+fLcFWao/30XJD2gI1y1SU1XzvUDfSNchawh5uCvSJgnAJ6sJpbzQwC39ng3yTX++k5rvBPj0a6zg8yl7822g72MAty9qPoN+yvgXML06TdwVo+9Hhny+S0ZKvmdrNH9vGIO39Bq37la5DN7ya9BXPCbPbxDc0xbh9IkvoTpzMuY0ZAnAp9+nHhUljkVB3CjU08bbemPoVvTeD+QLwDfvfvDFD1/00NdUVvFVyGfAZyWfAZ8gnzbv5kWP0KDv7x1Y/77ugO6A7kA/dyAo0O/t7cW9e3dx+eIFvL5pNWpyEsVt5ZUzyyXAtyv5ZN0xbDt2yPco+kZuftBqvltuvjSEK9T8MGzBdRvElYdu5cceyDfUfDfbjiPcm3YdyswPNDffC/LVOE1Fybcl7VjDhDLg82MGfD4l206oufkE+nLSjjKAayn5Aaj5/kDfUvP7KzefojVl0HdR8hninBJ3LDXfLVLTBH1LzQ8W9N3UfDU33wvyc0Qe+6y6dEyrSBIJLynjnxeDtwSIvAXXBvrKMCipzHI5gT7DvXyyms9qNHvL3ZJ2GGCdToZaOnnTK/396WIlZdwLIr1n65IGG+Tz4C1BPt31ki96WcknyLcuWB0Gby3Il+xg4oLRvCCUXxNiCLu9AAT7zUVxoAsQ2iRMsE/9oxjLzMhXxcZbhnw62a7DfeUeUv9kq458EST6EMDgrRvkE+BzUYxqk07d6ee3cP3H6w7oDugO+O5AUKBPkH/q+BHMaChFQdx4dFamYtuyFryzmSCeFHyGfDpVRV+Dvgb9arH101I8JTXfitTUoA8B+0MY9GfVZohUneRxLyBlwovCtjOjJlUo+A8d6DsM3g406FOmPtl4GvNjxYAzbbolewyBf2sJDd7alfyBAn3ZrsOQT6cGfd9vvvp3dQd0B3QHBqIDfQb9ixfOYfeOTajLT0VNdgy62wuxfVmLGJy1Az7DvuzNtw/getR8w5/vZtkJyLbjlp1vKvr+vPn9GatpKPqh5ebbFH1pAJeGca0hXDd/vqroK7YdS9E3IzX923YkJd/Jmx/AgiwvyDcVfVkFJRWfS7Xt8IKhgG07AS7IYhuFOIPNzjcVfWsIN1hF3822oy7IclHz5aVY6mNrCNePou+WtEPRj6VJ40Q2PuWlNxbEgGw0pOALyKdTtu2YCrOAzzB4821qvo84TVmtlhV9Wcnnx26K/pbF9eC7ZJZdR1HzefCWLTvidWy+fvk1Snea5LtJPNxtWb8UNd+KU20vgGzBIiW/LncqcmNGii3D5Jkn1Z5+XbbryL58UvPZ8iSr+WpPhF2nNEHMVpBVR7brcFY+q/k8dMuWHRnya3OmiFkNregPxNu4/hy6A7oDugPuHegT6J89fQJb1yxDRWY84kc+g9LkCeLW9rymXMxvJrXJqej35MoRqhQpU1Tyds25jWQHcK45DdlwLnpz89Tshix4VX0WZomUDxpK81V2KwHbCmhpjlw0oOdcaV5+4hnVaVBrelUanIqsB15VmYquyhSfRTAjqiIZnWbJb+DTypPhqzrKaa19MjrKkqwikLOXkaPdXpoIX0XDl6JKEkQ0YJt5kuIoqjgerT6qpZiG/eLRUmQvsixYVRgnkkiaC2OhFiW8OFZBLJpExQivM/mdm/K9qzE/Bp6KFsudWLG0nXnRaHCsqWjIM4q8yqJyo4R3mvzTatXlRMG9pqAuxygCJ6uyp6DWrJrsKajJcqtIobLTgKxa1VmREJU5WXi+yfddJVfGZGEPIYuIWhVpE5EfM0r48UuSxpkJL+nCyiNDvgr6wpfvAPkykLLNhE62msinm22Hh0mt7wXze8L2fVCRLJJpGOzlU0C+ZFkxrDvPi++7zd11wqfPF8Q8pM6WHbbrqJAvX4xakM+Dt6Zlh+06ZPWSrVxs1xGJSm35YkMuXazx1mL6eUTgTa9VcXElfu5523W4j2zXCQTy3QCfc/Lpok7+XmBPPoG+9Rpl0C/WC7Pc33717+gO6A7oDvR/B/oE+kcOfo0V82cINb+5NBuzm8owp6WiD1WOOS1KNZdjTgA1u6kczlUm/h70d/FVs5rKEEh11uSjJicOmZNfESBnwaUjaDJw+jgL4tCsVFNBHJyLYdQ4GwtiJeiUAdT+uCGf3njNN18H+KzPjYZ70eCcQ+VMRZ2tosSWTtrUyVWbHWUBpw08CT7VEjAqAWdmJGoyI1EtygObBJyiMiaj2gaZEajK8F2V6RFwrkmoTPMUDY0SrDpVedpEUFoMV1nqRDhWykSUpUywV/IEkYpCmedORdthuUqSxsN/jROzLyWJ6klRi2NFdCXFV4pKGItisyiKMaCKH4Oi+DHCX18on3FjUKgU+cC5yC5Cg5bURwJrutCe22gUg75tAJejNAnyFdCXwV597AX4pEpzuo588hAuX/D6gHwCfxnw6bEM+TyAyqBP/z4aQmcl3+PJN4bRGfL5DhUr+W6QTyq+TcmXhrTZl8+QTyq+rOQLyDdFExJIaEEZ91tW8uU+spJvAb40eCv3gZV8VcH3VvGNnzPWRaw5eMuQX5MdCa6cqOFo0qDf/+/i+jPoDugO6A746ECfQP/q5Us4fvQwDn715UNbH769Gws6GhH9ypNYOascpOINVG3ubgDZZrgM5VDNrTcGYTcspHQPT62nOD8p0m/9gmqIYv+7cq4V6TbSwOC8Ksj2GLYb8LlqdoXX0inqjzVUaMYDsvVl+Ywy2Gp6KZZPLxW7FZbR2UUDqyVYStVJaqZS04qxdFoxlkwrsoq2forqKMLijiJ026oQi9qpCjzVRpYHw/awqDUfXLRlVKijpJDK1ZIHkSMv3YGa15wLumMl33kyHvMWWOkUd508d5fkO030WNxp4jtLttPhTlJtupEnX5OGmUqRD16u6TWpmF6dYlVXdQpEVaWITbSdVcnorHQox7s/9qhJJxAmKCTgJhsOAz6dDJ02yA9nyo4K+mHKzGfQ56x4Ohn0p1WkiNjYQP344ntoTqVYbMVD4db3iJ/BW57J8FLxWckXr0XjLihDvui1r8Fb84JIvuMhX+zQ19IN8knBl1V8VvIZ8lWrDgM+ndVZk5ETNUyDvo83X/1bugO6A7oDA9GBPoE+pe3cv38f9+/3PLR19tRJbFi6EDGvPgXKuLcv+OLkoHCfNKNg3yPgSR+aAXVJ2FtSwhA/FpGiG7pgzSJIuwJ2rZ8GUeumYZdZlByk1ptr2sElpwYZi748Mwb2hV8tVsY4pwbZFnpxJCjPEjjNESxpACWbcJqJYZGox+bFnose29yAiPa0J/8YFz01YK+0OCmvny545nuKldd1coSnGePJkMZZ55Yq63iRU+bxW/OGXXGxU4oVMw3VVlZvOYqTMs8tT7b52PLyk7rL1VkkNqOyyssnqb1qiXz99nx0t+dDTuFZ2JYHq1rzLPsHW0BIIWYriLUoi+x0cpFy3CRdzDTyY+OC5pEA/YW1IkbTo+YbMyobxOvLiNHk2RJ6DXkujo2NzH0BfeNraffk08UoX4DyBacG/YF4e9SfQ3dAd0B34MHvQJ9A/8H/5/r/F5w/cxobl3cjdtg/QUO0zgPGPGgcrpMvHDyJRAz+TgPKXuDvtiiMwd8hUpSBn08Z+hn25VMGf09caKu4GPK79Ith32XBF+eSi9McHJahn73R9jsdnshPslawX9rf0i7HDH9xd6PKiENUB4BNdZbhjU9Wa61TurvBC5D45LscbNmwoF/2acsXABLsk29bLgZ+Pi0VWF2mJe5smOAvDeuqQ7m2OxuUm89lu6thn6XhBVky5Lsq+mzbUaI0g/Hl22w70jyLrFazR9/Jmy8r2WxbcVLzWdFPHvu8mF2hi0gL8ukumrkfQvbk890w+fUR6OAtR6mqkM93m+hrwgvLCPBlyJetUGzZEXadarrLk2qL0eSeWP92ysmXBm/JpsNWHVXNZ0++PzWflHxRmZORHTUMjdq64/9NR/8fugO6A7oD/dgBDfpKcwcW9OVEIg/ke9KIZoo0Ixn2Vci3tgJvnA7bojCGfEnZp2Qhp3QhGfLpsRvgM+z7An1W9W0ng76UFiSSgkx1XwV9AfmSZUosJTLz/W3KvgX4hl/a13ZeAfjmRl5L1Wc7E4O+CfkMbazsM7zxacE9LeDys4TLX3qPTd03s/fFYKbk3WbQZ7iXT0fQZ8iXAF/1ezPwC5h0St5hL7htYD5bZLk7gX6/2nZMaGVwFYk77Ms3PecM+Hwy1MonA658OoJ+aYKw7hDot5cniw234kLShHx+LdHriJR8Xyq+2HgrX9DxfgW6YzOtUESo8sZjcTfGHLy1VHwF8kWfG8kGlmnNOzDg08mQL3pUnWoM6VemeA0hy3Yd2ZfPgC9bdgjyGfDpZMsOD96yZYcBXwx2Z0Qge8qraCzKwMGv9qGnp0f5Sauf6g7oDugO6A4MRAc06CtdHjjQd94vYCj57nGjKui/5bYNmEFfUfNZwZdPBn0Z8Pkxwz2fclSoquTTcxXwKRZUWHkkyLciQZc2ijQTC/SXNNrsOzwbIUC/mxV8PnkTqbeab9l3pM28DGdk47FA32VBlwz6DPd8ekG+Cfpsz2AVn0830LcBPqv5DIGhQL68SEsBfYZ7+ZRBX1bzVfsOzyWokM/g6QX67BtXhm89SVbmDALPIgSTskOQr4C+DPbqYy/Ap0Fcc/ur7M8nlZs8+gL0y5LE62UjQ770+pEhX35d8GtBtm7R11vYssw7NDLk2+xW5syIpeKbF1qyih8I5Iu+9HHwliHfE58Z+OAtQz4PzFemT0IWLfHSoK+8w+inugO6A7oDA9sBDfpKvwcS9D3+f0PN90C+M+irkO+o5m/owh4XyPen5jPc88lwz6es5KtLv2yAT9t8pY2+MujLmf8W4DPwM+irar45oGwMJ3tA32bXoTx/czuvCvoC8k2fvgX5BGwOoC8gf04lLH/+nArLc02wLwPdKjObX7ZoMOALJZc8+9IApmzZ8QJ9tus4QL4cu8iAyEq+SGiRbTtBqPkW4Eu2HQv0rY247M3nU0rZoUHcIZCZr4I9P5cBnx4LFZ9PGfTZxiKBfltpknidCD++CfmqH19+TciQz19vGfL5bgx9/UjJZxWf03VYyWerDl1gyZAvR5Syks/pRHzHQ774oR5Y/+Z+HLxlFZ8An6oifZKxrVeDvvIOo5/qDugO6A4MbAc06Cv91qDvayC3Tcwt2IdxDZ++Bv0yyJCvQd/MdHdQ9BlQ1ZOBlU/HzHzynbNtJ5Q4zVBBf67HsmMDfSUnn2A/dNA3Eo0sJd/sKffP6pfiyScbkwz61l2LUtppQfsqDE++7MsnNZ/SdfqasKNBX3kj0U91B3QHdAeGSAc06CtfiIEBfe/hW9mX70ncsXv0ZUVfWHacbDs+FH3ZrsOP3Ww7rOLLJ9t2/Fp2TDXfSt+RbDuOir48gCup+fIQrrOa7+3N57QdeWDSUdFnX76ZuGPbwOug6MswZz2WFX0T8Bj2fQ3geqn5ZN1xUfRZAZZPHt60qfnmtlzZBsK+fFaLvSw7HNvISj6dFOFo8+XzIC4r+XRKar66AVeO03SA/GCGcNlvbvPmK5DPUMsqPp+qmu+lbrOiz4veCIItRf85tJUkiu3MbPliuw778vm1wEo+ff1lJV+FfP7ayWo+f11UNd8YvFUg3xxqliGflHyh5tMFkLJDgP+9BPn07xIlQT7bdVRPvuzL54x8R09+Fi1aM/ZbsJJPaj7to8iMfEVbd5T3F/1Ud0B3QHdgoDugQV/p+GCBfrApOxSvaQ3hsmXHYQBXte0w4MvDtwTy6xbUYEFHIWY15thqZmMOZjZki5rRkA1b1Wdhulx1WZhel4kuqzLQVWdUZ20GjEpHZ61ZNenorEnHNKpqozqq02FUGjqq0tBuq1S0VXKloK3SU62VyWitUKo8GS3lSfYqS0IzV2kSmkUloqk0EU0lCaIaSxLA1VASD1sVx6OBqygODUrVF8WBqq4w1rsKYlFnqxjU5lNFe1VNXjTUqs6dCq6q3KmQqzI3CpU5SmVHoTJ7iq0qsqeAqjwr0l6ZkSijyjCKhlGNvHwP4PsE/XCl7KiZ+aZaHRY137Sw2Pz5DMGm2p0d+SqSxxLoJwgblxi8lVR82cblBvm2qFQ/g7d2yDd6zfMPlpJfRxu6PbMNpOQz4Iu+mAo+q/hekF8Sb1PyvSE/Wmy8VQdvGfDplAdvBeCbkE9wz4BPkF+WOgEZkzXoK28v+qnugO6A7sCAd0CDvtLy/gd932q+nLBDj2UVnx/zAK4r5Cugz+o9nzLky6BPSv2splxUFiaiqjgDrfXFnqorRqtZLXXFsFVtEVoCqObaIjTXFHpXdSGaqwvR5FgFaKr2rsaqAqjVUJUPx6rMQ4ND1VfmQVRFHuptlYv6CnvVVeTCVuW5qOMqy0WdUrVluagtywmsSrNR41LVpdnwqpIsVLtUVUkmqooDr8riTFhVlIlKs4qzkzFl3DBUZEdhenWa8Ikz4LtGacpqvhKnKQOq/JhtJ3yyXcdSqSXAd4P8YNR8y8ZiRkxaarcE+kljnkNrcQJWz660peuwik8zGgz5oQ7eWsO3YmeBfeaBIzSpb9wnGfLdVHyaRbCUfEnFV606hl3HN+Qz4PMyLFbxafiWlXwGfIJ8A/RfRmNRuk7dUd5j9FPdAd0B3YGB7IAGfaXb/Qf6zik7smVHhXwn0GfIt1T8jV2Gos9qfh9SdmTIpwFcAv36kgSUFGRixowZ2LFjh65HtAfLly/HmDFjUJA6GR0VyZZdx4J8dQDXB+QHY9cRSrUE+VaKjJKy4wb5sqpNyjar2zYVX7LtsKWFvOtUpOgT6LcUJ2DVrAorQlNAPlu2eBu0NHCtWnV4eFq26rCVipeVeQafTSXfHGxWB2/dIJ9tSvxvZsAPBPIbC6JBpVp1ZLuOG+TLg7cq5JemjEdGhAZ95e1FP9Ud0B3QHRjwDmjQV1quQT8Bs6e34uOPPza3INMmZF2PWg9OnjyJnJwclOXEaND3A/rsye/z4K05GxEM6FvzCpJdZzBAX7bssJJPpwZ95Y1FP9Ud0B3QHRikDmjQVxrf36BvRGqGMU6TFH0XNV/15ZN1x822Yyn6xQmYM6MNn376qdIZ/fRR6sDp06eRm5uL8pxYZ9A3VWfyj4vykZsvW3Xkx7JCLawo7DlnJZ9PTtlR1HxZyVYfs4pvKflOKTuybcdU8r0U/aJ4rJxZLiJWWc2XB64Z7nnAmrPyhZLfUQAemOYYTWvwVob8JmMRmbhbIqv50uAt98q602EO3sr/bv63Wkq+aUPidB03T76q5rt58ikrny07bNdhXz5DPgE+l1b0H6WfGPrfqjugOzBUO6BBX/nK9A/osy+fTxX07ek6bOFhTz6f4bTtcFY+n5SuQxGZ9Rr0lVfEo/nUCfR5OJQy8225+QSn4RrCZbjnkyE/1JQdAn226piAT4uxqFTbjmzdaS6MAyUoyZDPiUoy5HsN3kq7DTj9iCCf7DqWZUfsKPAMOXNPZU++7MsfCoO3lRkRYuiWAV+27BDglySPsyo94iU0aI/+o/kDRP+rdQd0B4ZMBzToK1+K/gd9GfJngqI0neI0Ge7ptKI0XeI0dyvDt6Tk+1LzGe7lU4O+8kJ4xJ96QJ+sO0nCoy+DvqOS7xCnKSv48mNWqPnkIVxblCbBvgvoy0q2/FhW8lnhJsDnsoZwfUC+B/SfRXNhrIjLFIO3piefrTqqis+LzWwqfns+VE++0+CtE+Rzb+hkyB+swVsCfIZ8gnsZ8NmqI0N+UeIYpE58AXUFaXoY9xH/WaL/+boDugOD2wEN+kr/ww/6dhWfhm/lAVwV8mXA58cW6CtRmmTZcbPtcMKOfLJtRwZ8esxZ+VrRV14Mj/BTFfQF5Lso+U5qvgz16mMbwBLEcrGKz6cL5LsN4KqQr4K+DPlqyg5bdugkq0tW5KtIHPMsmgj0p5eKZWik5MsqvuPgranks1VHhXxHP75ie6J+CbiX++Jm1ZHuUvCdCbbqqOk66uAtDdxysV2HU3XIpsNWHQZ8JxVfhfzipLGgyo0ZgdRJL6O1PB/Hvj2Enp6eR/i7Sf/TdQd0B3QHBq8DGvSV3mvQ1x595SXxSD7VoB8g6HcWgZV89uX7TdiRLDtCyWfQVzz5fAHkc/B2CIJ+YcJocZFUkBCBjSu60dvbK+qR/EbS/2jdAd0B3YFB7oAGfeULMBCgH67lWG5qvmrbYSVfjdNkZV8r+sqLQD9FQKDPvvwALTuyks+PGWatIVPTrkOWnXDZdiwln6GYffnmsCqr+bISLhT90c+iqSAGy7pKhE/fS82XIJ/sOpZlp81j12Ffvtg4bAL+PDkrn3oo7RyQ1Xy2MYloUad0HfPfY92dkLLyefCWMvLlnHwevFWVfF6GxUq+UPMd7DqyZYeHbtmyQ0p+XuwIJIx+FiUpUdi+fhUuX7ygv5t0B3QHdAd0BwaxAxr0leaHF/R923Z46JZPturIJw/ghns5lgr52qOvvBAe8acy6LdXJHkP38oDuAroq1Ydfs5wzyf78gnynUCfAZd96XzKnnx+7Mu2YwN9hnwlZYctOwz7DPqNBTFY2lXisex0FQsFn1R8VvIF4LcXoLu9QPjxZbuOGLxtzsW8phzb0jFW8tUdA9Qb6gtBvrU7QIJ8/nfyYDHbdeS/P0E+A74M+bzx1h/kW8k65uAte/JVyGfAp5M8+bnRI5A24SUUJ0XitY2rcfb0yUf8u0j/83UHdAd0Bwa/Axr0la9BeEDfWI5lRGkS7Bu+fNmbz3AvnzLg02OGfNflWMoQruzH58eBqvkM+nVFlKM/SPGady/i1IFP8f6bb2PPuwdx+tY93LnfC6AX9+9cxfVT+/D2m2/gjXcP4ODpa7hz/w7uXD+Ng3t34q03duKdzw/jyKU7MD7C/ML23sOd6xdw7tCn+HDXRqxZsgiLlq7Cmu178cGXx3Hu5j3c7aGP4P//Pnp77+DamcM48PEuvLZhBRYvXIQFq7bi9Xe/xMHTl3HtTg96e26j58phfPr2buza8zm+OPAtTp/cj72vv443dn2KAycv4do942/S23MH149/io/ffRvvfPYNvr10F7337+HuleM4+NlbeGPDSiybvxALFq3F5t2fYN/xi7h8u0f8O/ivNdAngz7l6NMCJh4WlYdwOR1GVqRVcHWDfAZaJ8i3AFeJ03Tz5hPsMwDzSX9nhuFAQJ8Bn08Z9Jd0FkMM3vqAfDlZR1bxWcmf2+hZhhUw5JtJQ/LFjDxUzJDPf2c6fUE+Az6dsidf9uUT5AczeJsbPRyZkcOEkr91zTJcOHdmoF+y+vPpDugO6A7oDjh0QIO+0pTwg748fDsroJQdC/L7OWWHLTt0vr6qDduXt2BQQf/mN3h3WRNKJ8dgYvx0bDlyFRfu3AfQgzvn9+PAphpMHjkKk4qWYvX7J3Dtzjmc/3ozpk0ZiUnDRmJq5UIs/uAs7vYCvYLd7+PutZM4/MEmLG/ORfLEF/DU4/+N3z/xd/xjeCySy2Zj6dtHcPzKbdzlC4q713Hz3OfYvawNtZkRGP3cX/Hn//49fvuPVzAqrgyNS3bi3YMXcOPGedz+ejkqYyZgbGQdGueuxu7tnUh4+WUMH5WDxtXv4bPzt3AfPei5cwXHt9agODkWSdULsGrfRdy7fhIHdsxBW3E8Jr38NJ760+P48+PP4pWILJTN2Yad+8+aFwrKC3SAnqqgbwG+DyXfDfLZjsJKvgz5bE+xTh7AVSCfYdfpZLinUwA+n2zV4TNANZ+AmUGfrC6LpxVhmQn55MPnYiWfFXxbRr6p4stKPgO+559TRwAAIABJREFUGF6uy4B6EWRT8iUVny9k5AsXf5Df58HbTCMjv6+Dt6Tk50QPR3rEKyhLjcb6ZQtx+9atAXqV6k+jO6A7oDugO+CvAxr0lQ6FDvps13FS8g3Ql1V8eqwq+Rboyyk75mIsN18+K/jyyWo+23T4lAGfH3tAP37wFP3eSzi4pQnVo/+Kn/5qJPK2HcUhUuh7b+HiV1uxsfhp/NsPf4vh9Zux/eBV3LvwJQ6sL8RTP/oe/u0738G//ysFKQs/xvn7vbgvBgBv4dz7C9GV8gwe+8G/4wdPTERsbgnK8mMw+cXH8dhPfonv/bMB3R+dwBlS0Hvv4tb5L/F1dzSe/93P8JNf/QNPjU9FcWUhypNfwl8e+zF+/IcIRDW9hi/OncDNz7ow9U+/wM//mICE6tnYuLQA//zO/4MffefH+ENUMzp2HsOt3nvouXMRh5cnYvSTf8OTUTWYsfcAru7vRsE/fonfPzEcIzIaMat7Lha0ZyLi8Z/il78agSlVG/DO+bvKq3Pgnlqgnx2DtvJEYymWuczJKWWnz5BPFhVO1+GTIb+fMvNlLzv78mXLi6yMW6CfF43FHYWWTYcHbgOBfEPF9yj5DPhyr6yLHtmu4wb5fKFizhbw3zckP37mZFQT5Pvw47MXX87JJz++YdcZjrgRT6MgfhI2reweuBeo/ky6A7oDugO6AwF1QIO+0iYN+oMJ+ndwZd9aLCkagV/+7A/4a/VOvH30Cu72nMWRt+ag5dXf40c/moTSVZ9i3+VruLh/CzYUP4+f/ugJ/O///S1+/edRGJ66GLvP30UPgf6F97C2bApG/Pnv+MOIKix87yC+OnYKp08ewGfbZ6Ej7ml878dPYELnTuw5cg29N4/h6J6ZyP7jf+C/nohCavtG7PzqGE6dPo5TRz7C9obJePXv/4v/O6kUTa9/5gP0v4Mf/OwlTChcjteO3/AC/c43PsSJLQX4129+icejm9Cy/Sucu3gOZ098gbdnZiIjJgGZLaux5dAN5dU5cE816L+KxNHPosEF9ClZhz35rOTTSRn5druOAfq8PZggPyTQl2YLBhP0ixLGIGfqMMQMe0p48revX4krly4O3AtUfybdAd0B3QHdgYA6oEFfaVN/gD6n7KiZ+azsy4q+nJlvG8A1Ff1wLcdiJZ9tO6+vasX25c2oLRpE0Md93D3/EfbMzcKw/+/n+OkLHVjywXGcu7AP7y8pQsTvfokfPduK7veP49yN4/hqWztKn/89fvj3fBSXxGDsSy/iyRGFaHr3HO723MP1z+ajMvJp/P6JV/Fy/U4cudmD22TR6b2HW+cP4Zu31mB61xys3HsQhy/cwO3TH+D9BSn403e/i99GTsPcPUdwiXz2vffR23MLl/a/ia0rF2Ph2jew64uvnUH///y/+I8n/oo//fpxPD88A3lLP8HpGxdxYJlH0e/a+QnOvFGOV3/9GP7r75MQVbkQ6/d8gi8PH8G3X36A99+h+YFvcezKEFP0OQZSGb5V4ZUtKU6WHUvBZhWfzzCm7MgWF+HP97Eci2FZPQ1F/xk05E3F4vYCL7uOCvm87dYO+Vli0ZgM+Wpv2K5jDd9Kaj5bksS/R1Hx+e8re/JpcJisRpysQ8O37MvnVB3y41uefFPJF2p++iSx8VYdvGU1Xx68pfhMoz/PoTAhAq9tWI1zp08pP0kfhKc3ceXbN7F3bQty5ryFt09fw+V7ZBXU/+kO6A7oDjw8HdCgr3wtQwN9tu14hm/lAVwV9GXA58cy6FtDuPJiLGUA11eUplOcpgz4/JhsO0MD9IHeOyfwzWtdqHj6N/jxYzGoWv8JPv5kE9ZUTcLjj/0J/1P6OvYcuYzrZ9/DG9PT8epv/4g/Zm/Elh3z0Jg4Ak8/OQ7jOt/H6du3cGJHFZJH/BW/fjYayWsP4xZZesyvd2/PXdy7fR1XrlzBleu3cefuHVw9+Bq21Y3C977zUzxVuRFbv74EXvMjssDv3sTN61dx5ep1XLt03BH0n/7ud/HY2EzERY1C5PBReD62Hav2fYtPFsVhlLDu1GL6O4dx7eAWTE8bg2H/+Dv+/q9hGBmdhpzSGtS3L8aq1z/F/pNXxN9XeXkO2FNHRd8H6MsAKz/28uWblp1+s+2YW3CtAVzF7iJbdtxsOwTRBLIJo55BfW4UutvyBejLdh3Zl8/JOjLk2xaMmRGaal8Y8q3hYxPyZcAPBPIJ8Bny1WQdHrxlwFchvzJ9EqiclmG5Qv6UV5A68SUUJURi65rluHD2QRu8NYbk71//DB9ubkVlXjai576Dt05fx5Ue/gkxYN9q+hPpDugO6A70awc06CvtDR705aQdD+izms/qvXwy3PPJKTtOSn6g3nz25TtBPnn0Ge75ZMh/bWUrti0bbEWfAnZu4ML+LViX8wwe+9HfMKV9DZYsakTjlGfws1+PQMamb3Hw4lVc+Ggp5mSOwG9/9Qwmzf8YH325E6tLIzDqiSfxx4g52H3uCr5cl4/4V/6K/34pBYU7ToqBW87X6b3fg567t3D92jVcu3Ebd+7dxuX9m7G+/CV85zu/wrCWN7Dz8FXPhQFZgXru4PbNG7h+/SauXzqOGw4e/ae//308FjMLXd1d6MybjOf+PgrjmjdiXdtkvPy3/8WTUbWY+fFF3L93HRe+2ITljemIG/s8nvr7X/A/f/4d/us//4ynxheiZuVefHGBhnkpc2jg//MCfR+Z+bIVhWFWBnx+TGArilV8OmUlXxnADWvKjqmIM+izIu52MugTKBPUy5DPVp0FrXlgyKehWx68JcgnFV+kEpl3P9S+8IWOHCHKQ7diqJgGiPlOhEM+Piv5DPhOKr4K+VZGPnvyTcBXIZ8B38mTnx31KlInvCTSdTYsW4hbNwfPXtb374pe3L97HbfPfY7PPnkfezdVoyo/Ec9NaML0N9/BrnfexXsfHsCB45dw6dZlXDn+CT49fhHnb9wVc0K3rpzE8Y/24eCFm7hGE/8D8V/vDdy8cALHPv0KBy/fwU1xh/EGbpw/bvzalbu4KaeGhfh3EoLGjWP49sARfH3kEi7fvYHb577A558cwIFTV3Dp5iVcPXsIH354Aqdv3MVtxzb04M61UzhzfD8+OnkNN+/dD/1nWO9N3Lp0Asc/+RIHL93GjXu96L19ARdPHcYnn57Cubs9uNt7CzfOf4ujdFf0o4/wwbEzOHZwHw4dO4GjV8Nzd7T3xjEc+eYIvvr2Iq6IObC7uHFmP745fgLfXjJ+Xof4JdAfrjsQ9g5o0FdaGgroG3GaKuT3fQDXBvobuiDsOg5KfihqvgH4RtoOqflDBvRxH3fOfoYvlqXiL//+E/w5MQ+J8eMR/79/xa/+UoEVh67h/K0T+GRxPrKe/gN+9uuxyJq/BRteX4cFpRGY8MQf8Is/J6D5g1P4eF05Ukb8D37xryhEr/wGt3ruiyFdI67zCq6d/grvv70X735+FCcvXcXlb17D1vqR+P53/g1/LV2PjfsvCq8//f+99+/j/rVjOLTvI7z74T58tn8/rjqC/g/wWMxCLP3gE3yyuRmVI/+GH/56AhJinsOf//gXYxj3w4vouXsHd27fwV262Lh4Ekc/343XVragbNxf8Kef/yf+e1QeSrZ+izuAdbGhvFT79akN9MsSYQ3gKrYdBlj1ZLjnkwGfAVdO2QnLYiynOE1W8yVfeyCgTxCdNfkVoegTLC9sy7P58QXgm378ec0ewKfhWxvkO/nxpZ0BDPmcJCQr+QT56t+Vh25VyGcVX7XqyHYdAfny4K2i4nNGvi/IpwhNGrwtTpqCbWuW9+vrr3/+cErv+gRHuv+OJ37zI3z3+9/DD374ffxQrp9HIaJuG7YdegO7qn+LP9ZswKovL+De/W/w7c42VP/iGcSvP4APLtzrn7+i+qf27MP+NbUo/8MIRL9xGvuv3AN6vsC+VdUo/9MoTN15Dl9f5fuO6gf3/TmB/r3PS5ERkYexuVvw2pnPcWzJP/HX30ZgUucubP9qO95ZkISf/mcjZuw7h2OON0Cu4vS77Zhb/Qp+3vwhvr54y7oz2ve/kfkRPfvxzZZGVP76RcRsPYrPLt1Dz7E12NSeit893oUlZ27g7L2v8fmKTBQ9/x/44S9+hX+vmIuKmH8hpbIOJXvPBf2p5Q+890UFcqbkYlTGZuy8dw+9veexb96riKqtQ862bxGeywn5M+rHugOhd0CDvtJDDfqD6dGnL0Yv7t88gdMfzEbGH3+C3/737/CrXz6G3/zxX/hT2gZ8ceU2bpzbgxUFE/Dcj7+H737/3/Cfv/4tfvf73+DXP/8J/v2HP8CPf/k3PNP2Ht7ZNQ+N0c/h8d+9gCdzN+HA7R7TDnMXVw/twuvtMXj8D/9AZOeb2H34Cu6c+wyfLs/F09/9Dn7+cj06XvsG54Ra1oPe+9dxfFsNsiOG46W4SjRu+9hF0TdB/6NjuHDsLbw5LQlP/uAn+OVPf4Qf/OBXeDKqFPVrN+H16tF46V/RKOt+Gx+euo67t67j2oUTOL23AxnPP4HfPxOPKQs+wzUN+mAQ5pOBmE8rUpNjNPkc6qDvkJMvq/lDBfR58DZ22FMoS43BG5vW4tqVy8pPzgfhKYP+k3jif5IQ27EBG/btx/79Un19HMfPncPpb7croH8OF7/Zg9cqu7By31kcuxk+uPbZuUEF/a148+pRXPmoFIVPxSF/1i5sP74fRz5YhdLyN/HO6eu4PIigf//KZ9i3Zw1qG9/GJ1fv4NqF9VhXkomkkSUo3v0FPj11GJ///+ydh1sU9/b//5Dvc5/fvd/7vbkpRqNJTNQkphhj7BVQQERAVKQ3KQICIiBdRAFFEBXpiChFRJAm0lSwAUrvnaUs9fV7ZmF02WDJjclNWfKcfGa2zWfOzKyvPfM+56Sd5vKNG6TVD77SzW/65GzQFyq1DdFRHEb0zZtcEQJDb/pBytcpPfAbekAJ+grO/vmgLy/Zmauk5hnk5TrisijXEUdRtvNcly8k38on4CpE9OXLaIrLL5PtiDId+fFFRH86mv/7iejD1EQ/Aw3ZXND+jOUf/ZO//79/suB7LXadq6RLOkRHUTBHdq9n+fLNaLqeISo6hti4WOIuncTPRhvVTz7hg22nSSjM5WqoLUbrv2fBCj1sw66SklPI7cIMLoc4YLn5K/7++R5crlTyqEvKpLST9vuXCdX+gs+WbkDVwo/gyzcpKMqn6FYsJw6s5ocVW9hmG8GVypq5Nfr/mAH9u60MSdtpLokjRPdLPvr33/nb3z5i1V53jqdlUx66m68/XMxKfXd8EwupqKqm5nEpd85bo7XiG77RcMT1LUX0x8bG6O3tpb29XTZOTs75r/OsK0Exov+rN8f6pSU1RbgXR1H2IhcZVwTnl8l25CP6QlT8fKC9TL4jSHaEaL6sss5xe+Sj+TJNvrxkR65OvnC3Q7izIX83Q77Lr/iDRRjF5GFhrvLzE6P5YsdbUbLzsmj+yzT5PzfxVoB8W30VTDU34GlrTG7GNbo62madK3+cFRH0f2T5isPYJz2g8idk1knrvTgSXdXYvuL/+Pf3W9isH0RwynVyi6MJ32aIx616HvYPM9xRwoMMX3wPGmFuYoyZqz+efp4EnfHHMbOG7sG73DkdSsylLK63iPfmJLTeOUPU1XjOlLQxPjHCeG8RxYneHHc2w8TYCjO743hcr6aq4Rb5l5xw2LKC7/69kCVqeuh4eON22Aybzd/x3buL+Hz7HnTDb5H9rJOR3sfUFYZw1tUMG3MjjG29OXrxFpmtw9NVyGYdKEFzM8VEfxl3UwI4edgEY1NLjG0DCHJXZfM6MzQPZZDd94zuAnMM9vkTkPaIR61FVFw9xsZNF0h81kvb5CgjneU8vuGPn40RFibGmLoc4/ChPViabpiJ6A8zJnlMTX4EF7wsMTE2xtjEBeeLuWQ+7WVosJH+yjMccQgl+JQHAd7WWBubYWLpikPcXe7W5FAY78Lhbd+z4l8LWKKiw+7QTFLzk7gV44261gXyn6UQ7anDnuVfsPSTNawxdeHwrTsk+ZniezaCkIouJqQd9D6IINrXFgfBP+Z2WLqfI6S8ncZBoVJbP/2N+ZREu+BmboS5sRHGlq44hV4l+t5jOoq8cDdfxfLPv+LjL3ey2+U0YTVdFMdZ4HLuHAGFLYyNDzDelUv+JTe8HITjaY6ZrRdOl4pkyd69o7XU5sQS6+CCZ+QZ/J2ssDMzxuSQL+6XiiiRTDIs6+ky62ApV5Qe+EUeUIK+gvt+Gej/cZpjCXId0QTI/z2BPlOjSHufUH58B2uXvsvf/raQL7cdwu9OGyMjjRSHGKG7dj0rd3kS8aCf0YkZDeh4O0+zQvDa/Dl/n6eP25ViCm5fI/m4NTrbNrBmkwba+vsxMNiNtroqm7fqsNvjKrlPu+kTGnPJtlvL03Q/HPdtR2WzCqoaOuw/sB9DfXW2rtuMuokvQdcqaexuYaQihP0KdfTXPAf9NkYYZ6S7iuqUw+iuWMD8fy6USXdCCqrouheDp5E6qio7UNczwtLODgc7cww1t7FJxQDz45e5UTswu8uvwrn6ulUB6CUSCenpaQQGHsfd3Z2TJ4N49OgRQ0Ov1lY/B30bAxl8zgX6inIdcV2U64ijKNt5LtcRNfpi3XwFbb4YuZ9rlIdi+Uj+XJV2xKZSIuCLozxAyy+LMD0L9G31ZTp8eciXAb6cZEeU6zzX5b8C8l+WeKsYyZ9rXgLk/xaJt0KNfMHE6jq2e3dw3NWO/Btp9HZ3ve60+x0//yag30PHwxSu+eigt/Yd3l+3Ew2LcM5nppOTHYjHh2s4cKWK4vpy7qf44me+Gw1Dcw7aW2FtdwADjRVs2LqRxUFFNPZeJV5XB1urYE48GZ65N9dNVZwelscc0EusZGiwhqdXbPF0NsbY2grLg+ZYGu1h+74ATmckEB91FHfNtax+bzFf6VpgeiKYQN9DuGisYfX7n/GVnhWm0bcpqL5PXeF5Im33st/akoOHLLAw3cseyyOYRJRRJZ2YDZBTUphooCrFGd9D+ugbGWNqb4utrSnWu5fy9Zf6aDhlkCPpQPIkioiUEgqe9dLXmkVRpDH/fs+X0Icd1A884GHacY6b70bd0BzrGT8c0PqBzZtWMz+glKruZppvBxPlb4yhpRnm9rbYmOxm934XnM/nkv+snPZMXb5dtJmNegYYOtlia22E5d4t/Kjux6nUy1xOOMYx7fWs+ffHLNc2w+h8Llm550g5YcanS/25XJ1O/AkDjFZ+zzdLtqHi6ItvUS5RtpuwOOrF4VsP6Ht6mRj73Rww2M9+CzMsLfdjoK/LZotY4irbaeoopuyKB3bammiZWGNtZ4WV4S52Gdiw0/sapSWn8D20gZVffs/nK/Zi6HeR6Lo28kK2sOeYFzbpDxnoLOPBxQPYWeqz19wCs4MWWJntY5eBGQeTy7nTnE/RWWsOLl7GEoNDmNrZc8huHwZ7tNAwdMGxtIf24fFfntPwO74KlVP77T2gBH0Fn/880Ber7MwVyf/52vxZ0Xz5SjspwQh6fNHECL78KEbzxaZY4igfxReXxQRcUZs/C/SdDP97DbOeH4tJJkZ66L0TiqOpDlu3mmB9NInCjiHGh6u5ddIOuwNOOJy4yQPJxIyOXnizlN6ngiTHFNVtxngm36WirYue+hLyLnpjv2sTqhvXsm79ZtT0DmIfmk5R8yCS0YkXX6xTY0yNd1CTG80ZJ0P0Vdexbt161m1QQ8/xNBdzn1DXJ0T/u5E+TcZ7vza79vvjf/EahVlnsFJRRcsng6zqbqRCzGx8EGl3GSnuhpjs1MXCK4qUqj5Zbf3m0mQuephiqLmJ9euEeW1ko6Y1zqFp3HrcxsAvTLKTSqVUVFSwc6cm7777Dn/72/8wb977HDlyhPr6+ufenmvhJ6A/ozd/VSlNMXItAr4wzpmAO5OEK2rUxei2OL4O8EXYlwd9+So7Mn37S2Q78gCtuDwX6B+z1ScywO55JF+M4r+txFvZPoiVgmbuPojzkp+PCPkvK5/5cxNvj1hoI5iiJl9shCWDfH0VbPS3E+hmz/3SIkalwhn9R/4TQX8Vy7/ej57XJaIKbnP79gsretJIfW8v/fWK0h1Boy+C/mPy7pwk4rABKhreeNzroHOkh65HkUQ7bkRl3YY3Av09cYX0NiZxYfca9vnGEH6vjY6Bp7QWB+C1Zi06wddJenqHh6/V6I8x1nqVG2ds0d5yFI/yduoHu+mqDOf8ESM2q/hytmWEDlmX8enjNzXRy9RAEuf2bETP2g/3nFqah7oYbEwgyXElG1foo+6cSZ5CKsJkmzzot1FdHU6UmwFbVTw4Ut5B63APXU+iiHfditrqH1ngX0xNSw43jh3A3sYVu8xntEiHkDTEEG2xW3YHwfXmLdoydVmxcB1rHaIJu9dKR99jWgsOYbJIHbOzBWS2Vc6h0U/i2gkzPvkimEuCRr8zjjg7O0x3hnC6bYiRyUryjm7F4ugxHFLTqb5mxKYlBpiG55PV1E53Sy7l0Zbs/toGj+tVlD66TGrYYXbonyX8WR+t/Q005RyV/ZhbpnKeqyOTdFXOodGP2DoN+ldzab4XxvE1S9l2NIbwuy209DfSURlJ3MFlfG90ljO5V7l+1gqrL77lU/vLxFV10TbwgMrL9hwx2MSy8CeyZOPX33P9I1+Hyrn/1h5Qgr6Cx98c9OeW7IhVdhRLac4l2ZmzlKaiZEcO8BWTb0XQfxnkv67Kjgj44iiruvO7AH2Fg/IWVoUqO1MjvXR1tNPW3kPPgBBvF25ev/xvamyIwb5O2traaeuUMDI+8fYTY6dGGZH00iVso72bfuk442/p1q1QOvT06dN88cUyGeQLoC9aVtYNWVRfiOzPZbW1tVhbW+NkoY+v0wFOuZvNspNHzZjLnsO3kBwrSFFEO2JCoLy5mnDc1ZjjLj+1AGcjFM3/sCGK5nfYEJk5HZDNUZinr1BL3tEAH9Ec9uMjZ95CbfmXmJf9XkSz0N6Mgdpq3Cx1EH7AhPkc5Iy3NadlMhxBimP1XIoT7GnOKQ+zaXN/4RfRF8KPEGHf5fdX2D9hf4T5y+Y9M3dhruL8xLkI4zE7fTxt9fG02SMzD6FyzkE93Gc62gqjYvUceZgX6uA7z9hhIVpvoikzR2MNRHMw0uCQoTr2B3ZwUF+FfSqr8HK05E5e9pznyFznze/lsdFRQSqj+CeCvpCM+w7/+Oc/+b93/o935Oy9/f6451TT+1LQX82BK5Vci7fG+agVW04UUTcF00V42qnNdCPgkOobgb7ehau0Fjmjv+Ag7onl3OkeZGioj762e9wPXclW70iCCm5w/7WgP0R3iT8hAQZ87ZnNk74BeoXrWlLBvRgPfNaoop/fzdOBF9Q+NdLMZLUDFt9bYHMyl5v9goZpStYdXHLbCjNtazQdrr8G9JsozT6Mh4cZa/0KqJ2CUdkXagcNOd6ctN/EfN9Cqiu88dW2w9ouieR2CUNDwn62U5NihqOvA1qhCTRk7uPLTxxwuPyIe8KHTLYx2HKJk0vWYHYykysN938B6B/FKuo8OafW855xAvFPuugV5jnZz1DnfYrCYsl62EJtew11z8rJqmiiW9JPx9NblMWb47R3J0vXR3B5ZJLOV4D+wdg4HqbYs+nvFrjn1PNwWMD1KSYHnzFUbMyu5YdwiLhAyElXnH7YjfatHpoGBb8P0FZ8inOeW5nnX8bj7reQvKx46ivX/9IeUIK+wuFXgv7vIaKvcFDewqqsbJxQUnN8nPHxCSYmp+U+rwT9qUkmJ4TXCzZdsedVr/+Ppjk1xeSseQn/2L6drbwK9Bcv/pTly798qX3xxVI++OA95n3wbxbMe5eP5r+nYMJjc9iH7/LRL7QFH77Lz7J578rmKMxzwTxhvv+ZzZ/3b0T74N1/8t47/8uHH7zDwvnvsXDB+yxc8N70srAuZy/1zSv8MGv/ns9/9rzFucwaP/g382X2DvM/+KkJ851l77/Dhz+xfzHv/ZfYe/9i3nv/4oN3/0+2//Pnvcfnn736XHnVefTfes7b22uOy1EEfSEZ1wzD4DRSn9RQUyNnrd10DvW/IqIvgP5d4iIOcMjDGvWoRwwJXCq7ZPtoyvMm2H3Hm4F+eDx16Tp8/8F8Fn3yGZ9/NX09fvXl5yxd+A/+tf0YHteSKXwt6PfQeNMFn32L+N/5n7Lsqy/5SnZtf86SjxfyyZL1/BBfx8PuF3dkpgYbGC8xYOv3h7E5V0a57JeK8N0zyej9w1jp2KNp/zrQryfvqhXOHmZsjXzAoJwfWm8HcvboVub7FvA49yBWasv5eN4iPvlS/M75gmWfvse8NXpsdTlDZeY+lnx6BNdrT3golBB9q6B/BNOIM1z1+p4P3G5ys65/+ofZ1AST4yMM9/YzKB1ndLCKZ4VBhFiuZ+M3y1mxWRN1tZVs/GELSza+AehfPE9JtAkf/NOdE+Wt1An7Ifx4kjYxVnMUm+VmHDoVjq+fO86r9DEoGqB5SAn6c1yoyofesgeUoK/g0J8D+q8qp6kY0ReTbuXHOSP6r5DszBXRF6P5wijKdcRRlOqI41wJuGI0/0b8cTJi/PH6k0b0FQ7zX2J1ZGSE4uJitm9Xk0UthWj++++/i5WVJefORZCYmPhSCw8PZ8eOHWiprWe/1mZM9FRea8a62xDNSHcbMtPZitEcZqizFcPds+2A9hbmts0c0H5hBkK0XbBd07Z/12ZkprWJ/c9tI/u1Ztu+nRt5qWluYJ+cqa35mk0rlqKjtgazvWqY79uO+V41zPRfmKm+KiZ7fuoXwQfy+yzs54v9mt4PYf4v5jw9z+dzm5nHXs31CKavMW171Nchmt6OdejtWCsz3e1rEE2Yr47aanRUp01b5UdE27VtFaJpbf0Bedu5ZSUam1agsno5m1Z8gaONJefCz770/HjVufN7eO7u3fI5rnHM/1UAAAAgAElEQVQR9F+VjCu8bZiBV0b0K0i+ZI6TuxUqp8tomwIZ09FF/U0PThxWewnoC1DXysML2pi52aN37jKN2RZsna/FXueTBMYmkJiYQGJ8NHHnvPGJzyP7ST73Xgv6fbTlexDoso1P93sTHhdPvOzajiH63BkiQs9y9lGfTPstOmVquImJB9bs/d4Gm9BC8geno89TU+MMldhivtsGzUOvA/1G7mQews3DjA0nS2h9fmeji6Y8P0KcNstA/8kdZ5w19qC+05kj0TP7mJhA/MUggqOTOJeWTl3mPpYuPopbahWPBTe9VdB3wzzyLBn+P/KBYwYZz3oZERwx0YOk5TZZPme5UlZLWcl5EkKM2W7qis+FOKJTs8iMccbNRJ9la8NfH9GPjuZ+kjXf/cMO74JGqqQzEf2hOkbuH2TfchscwiIJCjyKy4/7MCyW0CKL+isj+uJ5qRx/HQ8oQV/Br28G+q/S5v+8KjuzaubPVNl50+ZYgnRHBH0R7sVRhHv5UdTmi3AvPypBX+FE+BOsTkxM0NfXR3R0NE5Ojpibm+Hi4kxpaaksSfdVuyhq9F1tDAh0NUHU5s/VHOuNtfnyzbF+zSo7CpV2RM37y0Z5Lby4LNTRN9qxViaPEZJtz/nbEuFnQ7jvQVkzLMXE21l5CWIOwhzlM2fJeRQ0+cL8xO1Pa/L34+e4n7maYQnVgOTr5Isdbz0O6iJW1pHveCvKeOR1+TI5j5h4a6SBzZ5t2OrvINDtEPdL7zA40P+qU+QP+NzPBH2PxSz1uEL8wy5GJ+U1+o/IzvYiyNWYrSbnuPS0h87RUQY7c8kN3Yup9uYZ0L9BipkmFmaeuBS0MTQuYagtjWTntWiYHWRP9A06KgNx+EYL67AsUhsHGBzrZ7ijlLLYIwRdLyGvvphHl4/htkQV/RstPOoT6+h7cGTZdvbcbOdJ/zCSx2e5dMKENUYXSa7rp2tUirSvksdZccT4R5PUKqV77IXye2qsi6mOcAJ2aGHoHEHIvTY6RwYZH6igLFwdrU2GaDi9TqPfyqP7JzjtYchGgzAu1PTQJpUy2FVAQbghllprme93m+rqc0SYmGJlHcKpB530CXdIh55SdfM0l64kcT4/j7bMfXzxWtD35egnG9mbVsf9njEmGt9Uo++BTWICZVFafLPNl4Dsaqokg4x0l/Io1Zm9X5txNO0e6anuBB7ZxTL7ZG71SOmTNNKU64GvmS5L18uDvi07rK5xc0xopNbFQ1GjfzmD2gI/bJZsYn9YNldre+kb7qG/7jpFIRvYoO6P/9VEEkJclaD/B/z2+CNPWQn6Ckfv54G+YnOsMyhG8gVtvnwUX1iWj+TPAv3/sDmWCPfy408BX2iONV1pRx7whWUB8pWgr3Ai/IlWBb1yV1cXzc3NdHd383PKa8qDvlhVZ65xFujOlJKULycpq7jzCtCfKwFXeExMvBVHGSiLyatiKU1hfEnyrWKZSkXYF8FacRRB391aTwb38pCv2PF21r7LQb78Psmq6ojlMwXN/htA/lyJtyLgy0O+2PFWHvIFvb6o2Rch/40Sb48coqL0DqOjL2Qef55LQQR9IRl3LzqeF7iQm0d+vpzdfsTD+laaG7Ip8l/GV6ZesrKH92pLuJcjJuNWU1ydRlawDSbb97MrIJrYG9e5Eu+Kp8EK1q1ez+KgEhr6Kyg+tQc70/3oeF/iWk4q1+IccNL4nJW6VugllDDQcZN0u60YHzqC87nLXLlxmbQYV5z2bMbg3A1Sn5ZRleqN17er2HL8MpfKG2nqreDJVS88v1vN5sBkossbaay/yZ0YNyzUTDlwOon4zAwyEr0JdLRgn24w55qks5JxmRqGyQcU+mtjYWbCPp9zXEhPJfuyN977l7HiKz3UD78O9Dtp6Mom96w9pqr6aPpFc+l6BikJR/Ey+oENK1cxP6CY6s4yis9acfSgCQYBUcRn3+TmteME2O3G9NgJfG/mvAHoP6Q2KwCf5SvY5hfP+ZI66iqjufpGybheON0opPWON3artdjnfoZTKVdIS/DnpMNOlm89SUhxLaW3TxHho8NqYx9C0m6SnnaeC/57MNixiW/WH8Wnpo/GCm+OGhiiou1PUFEFj/o6KAsTq+7cpbshnUz7lWiaH8Y+LIH41FiSzx3CTmcNqieuk/r4JoVhh5Wg/+f5UvlD7IkS9BUO06tBXz4B9wXk38kQKuy8xSo7v0HNfBH2RchXgr7CifAXX1WM6M8F96+L5M8C/ZeU0vyPKu3IA7485CtE8l8H+fIRdHnQF6LpB2ci+u5Wupz1sX4eyZcvMyq//8K+yvZX2E9381lNvuQhXwb4CpCvuG3FKL7Y8fZlkC8D/IO604m5coAvdruVj+ILsC9G8g8LCbnGGtjtU8VUYz0njjpQUXbnT3zmTzDaXUFD3EZWfz1fJmMTpGyz7BND9vllk9t+j2cJqmz7cj4LPjHCwD+ShFsh+C7ZhkXqU8p7JAzUXiE7eAfbP3uXBR+8y/sr1Fi/bTUa+ltYHHSXhoEh+h+d5qLjetZ/8h7vz/+Y+SoHObD3R7Y7OmN05Smj4xJGW2OJc9zA9uUf8P778/lw8Tq+cU7lck033ROttJSFEam/iIUfvsuH1pGEld6jseQ0EXsWyXJZPrS5SERZA5KWW5RHaaP95Qd8+uG7vP/xKr49EIBrURtDk1MKhQSm9ePjHddI99uJ3vfzeP/9j3j/w61oav3AitUW7HG7SeGL/F3ZeTHZnkPJJWs+/vQE4Y+7aJocQVKfRn6YJuqfv8vCee/y/ncqrFPdjO4BVZaeuktNzzCjPbcojDTCbO2HvP/+e7z//lKW7T/BsZtPaeh5QMdNU374xgfv6zVUyaQ77Qy2xnNmxTZsz9wktbmR9vuRRO9bxOIF7/GheRgnEsNIC7Vl+Q9hxHcM0dmVRJKzMzb6Z4loF6ruPKTQZyf2PgF43GlC2l/J44S92GwT+rO8y/ufrGDJzmO4lHVSPzjGeO8dyhOsOPjjB8wTjufiTfxoaMweE0301qxicVA5dx+cJ/6wCmqffM5nPxphXNLK9dOaGPkH4JRVz+hoF2ONF7l4cBWbvxJ8+iEfLl3PV9YJxAp3PEbuUh7pjucWUyzLJLTOSHfay8KI8tvJ5yfvvp1Own/iq1i5az/fA0rQV/CZEvT/nMm4CodZufoaDyhBf1q683NAX7xr8d8EfflI/utAX4R8A7UfCfE+wv2SIqQjMvXya86OP+rTU0xNSBkbaKapsQ6hstRPrL6dtp4hhseljElaaGmoo66+nfaefiTDffTUt9AxOIZ0YpLJMQlDfS201NdSJ3xWYzXlV13xd90+A/pSxkf76O9qoqm+ltq6eupaOmlva6Klq4t2iSD9mGRqfICBrmZaGoT5CNtrorFruuzvxNQ44yN99LfVUVdXS11nP30jUsYUHusfGWNyfBjpQCutDbXU19VSK3xOey9dI+NMTk0pVBibSRQdH2Swp5W2xult19Y109raSGNTB23dQwzLkoxfHO+p8SFGBjqpr++lf3SCcaFgwdggw32tcn5ooamlmbb2Fhp6pdN9TiaGGe5vp6NJ9HsDDe29dA+NMTYhZXyog8bGHnqGRqcr90yNMzk+QF9jC519QwyOjzEu7WegrU62b3UdffRK+mRV0Roa+xgYn2RiQoKkq4vOtn76ZcUTRhnuaaWzp5fukXGmJqWMStrobKmnQeafRupbu+kamWBsUjg3RpBKOuhsmjkv6ptpam+nraOVtqYm6nulSIU5dAnHvJ76pnbaR8YZ6mulvaeXriHheE4wNdZPf2cTzeLxbGimoVPCgOCvSSnS/m66mzvoGJmcqbA2KTvGAz2tsm087wvzwu3KJaUHfpEHlKCv4L6fC/rTkfy5o/kvle1cC2WWZEe+A65COc23k4A7t2RHXrbzPKLvqAR9hVPiL7n6JqAvL1kRl+dsjiUv2XkLzbGe18wXI/svke0oynTk1+Wj6IrLihH9MG8rmS5fzFMQ72483+cZuU6IQjRfXm4kK7Epd8dBnIv8tkVdvrwmXzGar9jxVojmiyU25SFflOuI0Xwhii+a2AxL1vF250ZCvF25V3wbyZ9Ok/9bX7oDtBT4EuqpPgP6owpR9N96PsrtKT2g9IDSA6AEfYWz4OWg/6oE3LlBX1Gb/1yffy0UxeZYeYJcR0Gy8zrIV6y0I6/LF5fFBFzF5ljykh1xWVZ1Rwn6CmfEX3N1Fui7GMtqyYuAK44i6IqjCPmzJDuiZl0B8P8jyY5Qm1+E+xnJztvU5gugLZog3THcvoajQh19b6GOvrUsIXmWXGcmF0EEfPlIvijXkfUSeANN/lyQLzTBEhthiZp8UY8vjCLkywO+fBRfEfKfd7w10uCgkHi7d8e0XKe0SAn5b+Uyl9Jfl0tRdhTHC5vplY4rQf+t+FX5IUoPKD3wSzygBH0F780N+vLa/BddcEVd/lwJuIrRfPkE3FmQ/4povtgQS358WZUdIRFXhHtxFCFf1OPLjyLcPx/jAsiI9uOY44HfQWdchYOiXP3NPfA60BfhXn4UQV8mYREAXx7y5wB9+WRV+WUxEi6Or0rAfRnoixHzuUb5KLr8sgj5wigP+qe9LGdBvtjt9/n+zaXJl/tB8iaJt/K6fEXAfx3kC3AvmhjJFxNv5aP4oibfRn8a8oXqOoImf1T6Z5br/OaXjnKDSg8oPaD0wO/KA0rQVzgcLwP9uWvmT1fZUQT9l0byUxUkO//FmvnPAX+m4s6N/wroTzE1Ocnk+BijQtdZYVloUDUmdIedfnxsdBShaszo6PRrhGZS06958fiYoJcVNKiTQmOrMcbGJ2RNp4RuuONjUpnueEQ6JtNDPm9GJXv9BONCGbqREaSj44xPTCJ7z6gUoQa9dHRs+jFBhzrzuUKjrRdznG4wMyHMXzrCyIhUth/C+ot5jzI6JjTqEj5LaNQ1o40V9uMnrxuXve7Fe4V9mZzeF4Xz9NdeFUHfxWa/rHutGMUXR3nAF5bnhHx50FcopykP9vLLItyLo1iOUojkK0bz5RNbhcRbeZsL8IXH5MFeflke8uVB381ityzJVozkC/sp/pAJnvnxojh/cZ7y8xPnI25T3J4I+KJc53WQL594K1bVmQvyRcAXRiGSL0K+LPF254aZSP6fOfH2ZVfIdEM6QWs+NDTCkHScidc1qJPp5IcYGhhkcHxK9l3zsk//8z0+/R03PjKAZHiYobEJBa3/L9jjqXHGRv6qfv0FflO+VemBn+kBJegrOEwJ+r9lRH8CaX87rQ8KuVXRTHt/B601D3lYWsmT9j46HxVQkJ1BWloaaVkF3LrXzOD4KH11d7lbkEla2nUyb96mtGGAAekog23VVN0rJa+ihaHJScb6nvEg7yoJF6O5mFxAZccIw2It6ckRRnpreXgznthz0STdvEtlUyeSnmc8EGpPn4siPrOM+019jAz30vkgl4KKBpq6O+hsqOJhUTmPuscYkXbTVJnLzcQYoqJTyXzYTMPDQopuXZ+e940cMu9UU1tZRMXTZhp6R4VuMLKOjL3VRXKvu0VWcTV1lfkU5Ey/N+NmAXkPOxgcnfjNJQBK0J+W7vwuQd96Wpf/c0D/eeKtqpB46zpdQvMvGckXAgIjDD4KwMP/LO6xldROd7tS+JdAbnWigruR3vjrOOFcMUj3yIt69HKv+pMujjE10UFVtB6WwWfwzmti7G3t6cQ9yiK88NvjzJHKQXplDabe1ocrP0fpAaUHRA8oQV/0xMz4U9AXtfm/vJzmrATcmWj+f6s51qyIflwAmXEBpD+X7gRy//59Bc/8Gquj9NcXURBqitq+U8QU3CL17GkinQOJLq/i/kVrXP2P4x12icSrWWQU1yEZl/Asw4/gE544+Z8i8pQvB6yTuFVVRcm1kwSaGbPLOJL8znZK445x0t+Dw8e8OOHtyr5z93jUMcQYYww1l1Oe7MfeQwGcOOXPMfvDuFjb4u7jInssKPg4Xo6eBAYnkFZeyv2IA+wxPk5Y+g0yEy4QaeXBhQedVOeeJeiEP4e9Ajjlfwy7PdY4Wupi4uqJe0gUiSmpJGeXcjvKiZCUbK7XDADjjEs7qU5w4liAHx6hl0hMSSP5ZjG3L9riFuCPZ3AIYQHHcdh3mqxn/XSP/rZw8SrQl4/mizKWn0T05RNwFaL58lp2xWi4GMkXR1G2MysB19X4Rd18uQTXX1JOU4ywi6Mo3TliPh3RF+9aCNF8WSRfIZr/fL4zkh1RriM/JyGaL36+MM5VJ19Rky82wpLX5AvJt/KQL8p1FDX5YjTf0UgdQa5jormeUJ8j3Cu5/SdshvWG30+Tg0wMl3HLUQtbn0iCS9qRyO6yveL9E6XcOemA83pjTEsldP7lQL+NB2Eb2X3MD4fM+rcI+sXcDrTn8CZTLMokdCtB/xUnofIppQf+cw8oQV/Bd28C+qI2X9DhK5qibEemzZ+psqMI+i9LwFVMwhV1+YrJt2KDLFGTL4zTuvzXN8d6DvpxAQiynf8O6Evprc4k3WU1n325HV0vb+z3m+KibUtQ3n1uB2xF+4AhutYueAVf4Gz2MyRj/TyKscLFxRoDV29OH7Pm25X+xN5I5qy/A/vXbUFV0wyv24/ICDbH1kCP7TpmOB5xwyLmIVVdw4xP9dNSkkT84f3s8MsgPS+bjEshBFrsw2TnTnb4X+d6fjbJ/o64HnHH6mIyBV6rWLlSFY3Dbthb2+C8aS++RY9I8zyAo0cgnpEJpF70x1FbC9UvF/LtZk12mh/m2IlQAq8UkHVcG5fIJGIre6dBf6SVitNa7Dfezy4LZ44FneFEci43A3Zg6OTMQS8v/J0Pof6jB5ef9NDxG/8jOBfoywO+uPwc9EVN/oxcR0hQlSWpvgVt/izIn0nClQfpN5Hs/BzZjp/jC43+EXNtQjzMZdKk55A/V8dbOWmRODdRriNuWx7yRcmOWFVHUbIjD/jykP+zE2+NpxNvbfS3P5fr/HWr60wxJW1hpC4IRzUTXM7f4lZjFU33rnAqMI7LiWc4GxZIQMAJAsPiOFdQR93gKNLxEjnQH6BzpIeuJ5nkJYRyJsCfgIAAAoJjuHS7mofdI0xMSZkYaaThdhSJ4ScIEl4THEFIcjHFncOy0o9MDjLUWcmT7HNcPBlAUEAggeevkVhcT+OolImJGh4mJZCeeIWkjCskXwgjKL+e+j7pi7t7U2Mw1kjd7TiSzp2YnsfJcE6m3KO8XUJfdyUPCq8THnWPJ2OT06UyJ9tpr8wjL/IK15qk9DTncjMljZiYK+RkRxERcIHLD9poGBSK2Qt/QkRfAfSnxpgab6O5PIm0C6cICQjgeMh5QtMeUNkzjGRCoSan8DGT/fTVF1JyNZRgmc9CCI7xx8N4L8YbRdCXMtxeSmX2RWJCAwgICCTg7DWuVDRRJxHKYw4zJqmiKiuCi2eOExBwnONnogm/8ZiqgTGGR9tpf5RJduxJAmTbOEFQXC5ZT9rpEDoO99znTsgFMu428kwi7J/QobeV1ttnuFRYSXlLL8O9VdQXRXHphP/0cQu5xPnMe5R0S+coUTrtIeX/lR74vXtACfoKR2g26AeiqM1/W82xnkO+QqUd+cRbYVke8ucCfXnIVwR9+eRbYfk53Iu6fGGcgfzMWH/SL/lyzNGA06cCuHv3roJnfo1VAfSzyDy6jg07d7Bxzy5UftjCPk0R9LegtVefnca2uAZGEJrbwNBYP49jLDnsaMYeJ29Cj3uwx+QSV2K8sLc0Z9MaVQwNtrE5MJWYM264mhiirW2GrUcQXjEVVHcOIZ3spCYrgjBDHazSW6nvk9DXcIurARYYb9qOdUYbjf191GX44OPnwFa/KPK91qCus531ulpsW6+Czlo9fApLiDRUx/3kJS7lllKZGUaArRbrP/gXy77fwnYDG1x8g/BNLSb7+G6O/AT0d7LXQJcdhja4+J3C7+ptcgJ2YOzkjLWnBz7Oh1DZdpLMuj66RkYZF1rHvy76+JYO05uAvhjFf94sSoT936I5loImXz5yLg/Y8suiPl5+lIdvcVkR9IUIvjzkK96FEDX58iU0Fbf74rP388aQf1APz4Ozq+uIenxhFCP5b5p4W1l2509eJ/91J/8EY30Pab++i9V6pwnMqqWpJZPb4Vp88L+r2bJbBZXdO1BR28q27TvZaBnE6btN1A/cpkgW0TfCtLiHtrZs0k+aY629lW2qqmiob2Prxi1sPHSBU4WNdAw10fkwnJBDamhrbGObymZUt6uyQc8O62uPuNs1xFD/Ax7nBeJjrc5u9e1oqm1hy679sm69EU+aGZReI3rnZvTWq7FpnwF7dLXYEFZGacsg0wg+xdRYL2NNFwk/vIvdmlvZoLYNNbWtrNJ2wDXrEeV3I7h0zIIvfgzn8vAEPQJ/T9znfpQbR77dzd7b/dTcccFedycrVqljYKvNth8PYJ9eRXmPKNBRBP06pKMdDDbEccF7P2Z6O9BU28Z2DQ02GLjhkVvDw17pzByF4yFsdJyR9jzyY51w2L+ZTSrbUd+ujvr+7Wxas46NG8yxKO2jq7+KB8nHOGG7C51dKuzQUGGLmi67fJKJuttG92AD3Q+C8THcwg514bktbNuhwUZjb/zKW3lal8b1MEtMdm5k7XY1dqiuY+1OM8wiMklvrqG75hwB81diejaf662ChFLKSFcZZT6fsubYRU4X3aWx9DzRB7ewZZMK29U2s1VFHRULXw5l1NI5McnYHL9hXnfWKZ9XeuC/7QEl6CscgVeB/n9aM/9tVNmZC/IVK+2IVXYUS2mKwD8L9OUi+QLki6DvffgAJ/yPUVRUpOCZX2NVAP2bZPurY3AhkeMW29n1xZesUBFBXxVDN1/cz10hK6+YoiedDI8P8DjaEgebA2g5niIy8QYFT2spOmuG4c6NLF2xiq1bV/DuFktsnD05fTGe2OgwwlwOMO+bIBIqWuma7KPp9iUu2WmjeeoOpTWVFMU7Y6e1jE+/XcXO4DuU1TygINIJ96MO7A1NpNBnE5aRF/Gy08Pwu2Us+V4f36KHJLvuwsHrFMdjk7kRace+pf/De//4H5ZpWeF45jJZt/LIKXtAftBunELOE5ZbQ2d3Jx09jdwN0cbyqCfOZ4XXFZBTeo/8QA1MnN04FBhIsIcLWj94klLTSX1zI23tnXQMKrSq/DUOC6AI+mIEX36UB30BhGUmD/kK0Xx5QFZcFqUvwiifgPum0Xx5sFZclgd7xWURwIVRAPxp289Bva0c2L4GAaJPuZtNy3VeVl1HrOM/IyMSty9uS9yGCPhvlHgrAL61rswUpToi5CsCvijVERNvbfepYKa1cSaSX/wrnSl/pI8dYbAlj1K/pXxzLImoig6GWzMpCt/B/H8s5WuHRC5WttPSfY/HaY64rF/It97XufYkiwIR9IvaaCi0x1LXit2uV0hs7mFU8oSn0eqob7Nl/4lb3HqWTUHACj7VPIp9SiV3257RVh5GlN33LDa4wIX79VTfO0uU/x6WGV8i7lk/HX33uZ9gjbOVNiv9b1Hff4Uo3e/Y/MkPLNvtiVNaMdef9dE9PD6TDDvJhKSenvTtbNrpgFF4IQXtT2m+F0bY3i9QC7pGbPqpNwJ9p91f8eGyzXxrF8nprLsUt0noeS4VVAT9GiQdJVRd3MAqAz9cUx/xsLue9opwLph9xjeOCVy634FETHCemoSpHupTrTlsrctK+3iutA4iGaigIs4IK5VvWbLOEvPiDtprgjiuZ4yh3QXCqjoYHqrmWZIuOtutMDx+k+xnBTyOUWPR+qO4pD/iXlsFj7O88D+whjXhxdxItsbRxoR1tglcbe+itzWVK25qGB71xflWKV2vA/1bidyOcMBkqT56WQ1Utj+lNsuTACcT1h+8xu2xSSRK0P8jXfDKuc54QAn6CqfCXx30zx0/hLuLPampqQqe+TVWRdDXwiD2LgU3zxNsvBdtVRH0N7JhxSLem/chH32+hR90oyke6KY8+iC+ocEE5NQzKOlFOlBMlMEB3JyCCL9+g9wkbw4s+Az1bZvZsH0XKtu2o7dTg1UOmRQ29DE0OYG08wGVSR7ofvkd6ltXs3qHGQccfQg/44zOl1+zZe03fLFeH33PWDLKb1MkgP6lXNJvxHLJwRiNlQfwK+mitvQSJ0x2s/OHFWxY+wWLF/wP//h//8Pf/+9fvDtvHh8t/p5PN7jh6bSRtWs+Y95Hi1i2SRPVM1mk+6qg9uPHvCe87rNVfL7RDW+nbZiGJRBdUk5l2kU8lu/n7J1ykvwPcjwwmNMlXb/GgfjJZypB/2eCvtwdhv826AuJt7Z7VTFQXfUi8XZU+pNj/Nd7oJfeZ1dJNV/ElrBsrj0bYKJViOjvY967B3HJr+fh4DgTE8MMNedREb6eL/aEcjo3kVQR9It7aKm7RU7xPQqqO+iWtNNbnULh6S1sWW3JXu/LXC66yFmNpWw4U0hW/QDSiTHG+p/RevcSAadyufO0nKIYR/wt9dFJa6JtaJyJyVFGGi6THmzPpjVBXGlJ5JTm92hq22OWUkPPsJRhofvr8w63k0wM1tOfsxvVNVqsNTqBe2YZ+fXt9HW20DEwzED1hTcEfU1W6xzH92EPkpHR6a6/Iqj/RLpTSvvjeGJ3fopWRB7pdRLGhEppfQ/pzDNDc7UPvsmPeSwmOE+Nw9R98r21sbGxwzyzkaGJSdn+jnZe5ZqbIYYbzDAtrOdBoiY6zgE4Jj+kWajuMznEuOQGiQd0cHQ6RVDRLaoT1fn8012oOEcSmFdJaWM7/d1ttEmG6Clzw81Yky82OWKRkMe16lYa21rp6uunb7jh9RH93KuUXLDF/JPv+c41ioD0+5TWNtHa00N7zzBSoVKaEvT/el8bf4I9VoK+wkGUB30hEi5IdV7IdYTGWG+pOdbP7ICrGNF/lWRHMaI/K5IvynbmiOgLdfTPB6EWu8oAACAASURBVDnh5mzL1atXFTzza6wKVXdaaBUq2tT20tXVyNPSOxTmlPCorYeOB5lkpMQRHX2J6LhUkrOqaB+V0v2shIdV1TzuGIHJMRhv40luIffv19DQ00NvWxUliUlk52STmZlJxtVU0jNvkfO4UxYRE/6xFNrXD7Q+pjQ1iZTLyVzJKqHkUS3NDY8ouRZPUmwMcakF3H7cQldfJ52VWRQ/66Clo5mGylIKMgp50DXK0EALT0tyyEpOJDExkavXEoiPjyE6Onpm3snEXivlXul10q7Fyx6LS8kg7UEzjZVZZM08Fh13hbhrpVSU3eROdSN1PX30t9ZSmZrL444GCsM8iIi4SPSj/l/jQPzkM18H+mI0/3kkXzGir5CAqxjBF9flI/mzovlvqTmWGFVXHMUouzi+iOYLUf2ZiL7aGlzNdnHyqCnyCcTinGWSHYUovjzky3/2qxJvFbvdyuQ6QmUdKx2ZzZV4+7Jovph4a6yxbibxtojBASEBXPkHXXRVx5OgM5+tYbdIrxtksjWTwghD3nv/GKcedFAvA9Qpxnsrac/Q5uuVx/C4EkXUCSEZ1wjTkl7a2wspTHDH20affXp70DE2xkZ3GV8sM0HfO5KYG0F4f7EKneQqSjtHmRL+mxhhbLCN+voe+iR3yD9pgOXyRXyyQR3NXbvYvXsX2upr2LBiDZ8tOYT/42v4qm7HxDIIv/sDsij+bMacYmpcwnhnNqmhtjgZbUdTfSsbNPXYZXUc75tV3C0LJ/oNpDt2uhaoWSRxTTJXwr9CRP96Ho3lJwlY8r989eNGNuzYOT13LRW0tixl4bsGmJ4roUCmgReUO8L38y1SLXSxNffCXX5fRgvJ97fh0EZjTPKqyD+1CpVtK1i2TgXN3bvYrb2T3dobWbf4c1YZeHI47zF9tVeI9jLEeq8Kaurb2LzbiL3O4ZwobaG26Q7FKb54W+1kt+Ym1qmpo27shlNMPpn1T14L+qFFj2l/kk5WkDGWhltR27YN1R0G7HU6g++NGlomphidfRCUF5XSA38IDyhBX+EwvRr0p+vmKybg/tbNsRQh/4U2PxBRpiM//gT0RV2+MM7IdoTxl4G+8A04xeRQM7WPHlBS+pSOkekIlIKL5VZnauJLhxkWas0Lde9n6toLdfUnpEMMDUoYGBigv6eN9roKcrLuUtPYSe/QKKPjwm1hwcaQDs3UvRdq3k+MIx0cZHh0lJGhQQb7++mTjDA2KR+Rma67PyGV0NcnYXB4VPa8rBb/SD+9rTU8KCqmrLyK+oFRJqTDjIxNyGrhj4+NIh0eQToxXVN7cmyYIUk/vb0DjEiHGRoaRCKZnveAMEqGGOl8QHHebQqLn9DQI5HV7x6X278BySCSQSmjwnZGxxF6Awi196VDg0jHB2m5d5uKioc87hG0pb/+32zQN0JesiMszwn6omxHAfLlIVkEfGEUgVl+FKvsyOvehaZYoomJrr8kAVcEcPlRlOyI8hpr3a0cUFuNIIcR5ic/X2FubwL54o8HUaozV+LtqyB/rsRbEfCFUZibKNcRauULkC9Ijg7qqxHk7kiFsuOtwoXSTXdNEsn7FrDtrCLou3OisoM6GehPMt5TQcs1TZav88E79RIxMtA3xKSolaqCY/i5m2JkbYeD93H8z5wj2nsba1daoe91gZgbJ/H5aiW6yVWUdQnX6xSTIx30190kPr6cuw35ZJ4yxnb1t3xv6oqb5zG8vb3wPubCEScPHOwvktGUSrDaLg7anyW0eq6GZpNMjg3I7jzk5yWSEhfC+aAjHHUywlhvKxvtogiP8SbUQ0GjP1ZG+XlnnL55odG32XMITZsMcudUBSqCfj6N5cEELnuH1XrmGB92n567lzvHPA5hY3KGyJynPBme+dEggP5EPhk2u7G1cMe1rO/FjxZpPrl+1tjOgH5hyGpUdTXYeMAeN8Ef3oJfjnLEzo4jEZeJqaylp/YmmVmxXIkKIizgMM52+9inr8WPjinEFWSTV5pCSnIE8aeP4XPUEitDddQsvLGPvc6jqnP4zdLoDzPceYci949Z7XGB0IJKmp/eIScllqtJJzkd6MZR230c0DVAy+QsUS1Sup5LmhROLeWq0gO/Yw8oQV/h4MwF+mIUX2iM9brmWM874L6l5lhiZR35URH0X6XNnwvynyfgyoH+dSEZV4jon3DE7fDLIvpCkycpI33ttLe10tLSQmtnDz0SKZOT44wOdNJSkUrS+XMEnkmnuKGPvt4OOtunX9vc1ER9XYPsfdPv7aV3cHTmvV30DQzQ291JZ1MDtbWNtPQOMzI+wbgA3g13uZsZwZEj57la9JS69i76utuff1Zbt4RBoSnW6DBDve20trZMz6+jh66eXiS9cq/t6qNvaIxJWaxtkjFJDz0dbbS0tNLW3kXP0CjDbffIvXSW8LBoEsvqaO0aZGS4n572JhrrGqhv6aJf+qIBlvCjZLBHfhv9DAyPMTE+wnBPIw0lsZw9FUl4/G0etEkYnxhmoLOZprp6Glo66eqXMNzXTlvrtK9a2rvo7OljsLeNttZmGhuaaevopLu3h67WFlpbZvavvZuunj6G+rvpHhSaio0yMtBFx4wPm3uGGBEakI1IkPT10DkwwsSklMGebvr7hxgSb7ErXAevAv05IX+m2o7YREqAe9Hk4V5+WR7whWV5yFcEfRngK5TSFGFfjKIrjopRfHFdHvCFZXnI/wnom2rJoF6cqwj4wg8P+QRg8bOFUfzMl0XxxRKaIuQLVXVkNqPLFyL58lF8RU2+IuQLmnwHQ3WsdLdwUH87QsfbyrJipCPDCkf1r74qob8+kxynxWwMyeRKdR9jMumOHvPe2YtZ8n0KO4YYGu2l72kqt3x/4CuTSM4VJZMhk+4cwLjgGbfPbkTD0gnDqFIqJUOM9T+l6doeNDfastfrMsnFl7iwazkbg7K5WtPDwKgESWMOJRf3s173PBdKi7kZ50KAhR4a8Y+p6hMq+wwz3FFORUE6F2Lv0CJJ4YLGzleA/jhjg0205bjhE3udy5VtdA/3MNiUxZ0TK1mp4oar/2ECj5mz4vsATreN0D46xFBLChm+hugv10F/Jhn3Z4F+ZhntTxJI0P4MjZPpJDzpZmBMyvhgIx0Pk7gUdZs7Nd30ipFvmXSnitJT+tgftEQ/ppI62feUBMmzi0Tb6aA9I915dGU3e+2PYRtVyuMBKROTw0h771GefJnMW6UUPbtPdaYH9pcKyK3toX+4na6HUaR4rGbej14cCXbDOzGakzlPaR0ZYXzoCY/i9mGob8r2w+fJqYnixNKv0D+RweVnA0ilrXQ+jiba4AO+dRbyE9Iou34Jb7cU0tsG6R7rp/dpNFfc9NFZborlvQHqh8RqRH/1a0m5/38kDyhBX+FovQr0FSP5iqU0hXX5cprPk3D/SzXzfwL5ClV2xGi+APlvBvoTSPuaaShMIC4+jti4WOJTsrlZWk+/VEJb+VUSQtzx9PbF69xVUnIreXI7matX4omOiyHqfAQn/Y4TcTGaGNl7b3GrvJH+oT7aSq+SXZBDetoVrkSe4WRQBFE3HvCss5+uunKKk0PwP+qI04nznE8tpqggmztZ8VyIiSMhQZDZlFFR10FP+zOq8xJkj8fFJ5CUUUBO/m0qchM4Hx1HXHws8VfzKaxsZVDohDs1RlflDW5eiyMqJp7E5HSul9fysPAa18774+XjxeGTsSTdqqLucT7ZyZGcOXma0Kh0btUOIBkVOkWOM9j6mEc58bJtxMfHEnetiJLHrfT2NtOQf4lwH0fc/E5yIiabW2XV9HY/ouBqFJEhoYRdTOFqdiF3b8YSHRtHbHwCiWm3ZAnITwriiYmLJzY2kZT061zPukF6QiwxF85xISqamGszryvO4PqjTto666kpvU7yjA8j0yuobu+ls/Yud/NvkJRfQ+9IE5WZmdwpfkxN75xhvBfJuAf3EeA8HdGXAf5vEM2flYArALW8zaGFVwR8cV0evsVlRcgXoVwEfBHOn0f0TXbK7ibIfoiIpT1n5jDXdsTPk4/iy0fyvez0EWwW5IvVdWbkOq+CfDGKL0byBcgXIvmWOlswUl/P8SP2smZYCl9rylWZB0YZbr/Do7Pf8q1rHJHlbUhahGTc7cz/x8d8bnwC74xySh9mU5R4CNutX7LxdB5ZtTnclgP9okhVdA7ac+BMJrlPKnhaEsEF+29Z/e1edLxSSXmSQ8npTXytewTHxELyHt2mLM0T733f8ZXzVZKrmqm/e5Yo3918YxpM6J0qKp+WUZbswjGHvaw4dJnKvmQiXgf6A9U0Jamitt8Ow9AM0quqaXh8g6JTm1ivF4DP+SDigi3R/vYA+mkPKa4qoTTZgaM6P7D8S73/EPSrkAg+jNjARuMj2MfkcuvJA2pKL3HlyGq+MwonpKiBNhH0ZfH7IToK3PA5tJsfDI/jV/SEqmeF5J87gNnm71iyzgLz4nbanhzHd68Rey2CCch7QH3DfSozbXHaboK1RzKx93O4e16FLzWccUgoJK+mipqSaFK8t7FYI4jA43swtTdis8MFLj2opaG5krsxJpibH0Lb9yoFTenE6XyKqm0QfhnlPHiYQd7FvRgs/TuLrCI4nRlNXrgt+74zQC+plLzqOp5VRpPkZc6BdQ4ceTxEk3inQnlFKT3wB/KAEvQVDpYS9F8V0R+lv6GIwoAd7Dp8HN8QPzzNDmOjf4rU+kZKzuzF2tkZ24BzxCYLmvp8ck/pYH7kKA5BYZw+Zofh8o/ZeNAf/1A/jho5YW90hrSn1ZSGbGD76kUsWaeF3iFvwk65Y7jKmOBrxdxMPU3ksQOoHw6RgXRC5m2uXxJq6BujdSSEmIueWGyywy8kg6zbqaT7abPVMZTgyBiSMm6RdvkcSX672ewQSshZH5z1HHG2iyFX0M9OSXgSbYnLUXtMjrjj52jClu/2YaK7AS1LGyx8wolJSiYpJ48UT13sXA5j6+aK7xErVvvc5mGn0IBrhI7yeJJ89NnqdJrwCG/sdx7iqFs8mfdvcztgO7sO+eAZepG4a9lkZKZTGmWBqpknbgHeeFgaov3tCtas/YoNgm/ORpOYdpNrKfFkBGigcVioke2Knb4RO9Ws8AwLwFHtWzRNnTgckca1K7FknNyHWdJdbib44uPuhJ6DD2dDvLDYtAef+ByuJgYSZL2br9V8SH2Wz9k9xgR6x5BRO5csQK7qjhL0n4O+7AeI3F2F3wPoO85E8vU3f0/wMWcqyu4wNvrbyLsUvjr/AKuTTAxU01ewn3UaJ/FNr6FWVl5Tm/f/uYEd2itYvfJTPvvoEz75Vo2VLsmk1PfSKb0zU17TEJM7HTQ8OUv4wXVs+fJD5n+yjE++34ma4wG0Vn/Jmt22GF4uoufZRS7Yr0Ht209Y/NFCFn2zmW/MIzj/pIvmEeEOWz2NJacJt1jOisUf8cnCBSxasYPNjhc4V9U2XV7zlaAvaPQHmOjJ4KqXBnprFvPZRwtY+OnnLFixH/2oYnIan9JQfJpIoyUsXjCfhR99wReaGmzcvhOdr//TiH4do2N9SLtzuO6viu5awV8LWLj0Wxaru3Ekt5aHfaO8KKUvEP8kE0OPeZR+FJ89y/hswXwWLfyMJapb+eGHLahtMMe8tJ+uwTYa87w5ZbGatZ/PZ+GiRXz0xTY2e16WVUjqH2ljoC6Wi7Y/ovrNJ3y6cAELP/+Wz7baYZZRQ0VDHoUx1hzasYQlHy1g0cL5LPhaAxXPRCIfdzE0WEdrpgFWqkv46uMFLPp6DV9rGHBQ610+c4rk9J3HtD9OJO3YZrZ9uYDPP17AwoVfsWybNfrny3kmnWREmY37B7jOlVNU9IAS9BU8ogj6omxHMZqvqMtXjOb/Fs2x3pY2XxbRj/GT1dGPfKV0R+hkW0Ce1ybU7P3x8HPFwdQBI9NI8loaKD6lga6+Fip7TLFz98c9PoebfmroW1iw3+kYXk7mmGxaxo+W/ngHuGBn6IiZdRR5DY8oDlzEumV/43u9g/gk5VB6/QInHN0Iy7hDRrwfwbZbWb7DEEurgzieSyXqzBGC3fai4nCCi6G26Kq64Hsuh4LiK1xxXc8S1f3sM7HC4VQ0pyNDSfTcwY+2IZw44YTFHifsXFMo6x+Tgf6j88a4nwzGLzWfe9ln8dr4ISsWv8OnKzeySccEW1dPXBILuRFiivFOdTapHeCgZzDHcxppk4wywQjtpdHEeWixxi6E0JMOGP7/9t7DLaosfdf+Q84535kz03Gmp2emu6fDTOdgtz2dzBFMiIoBA6AiUZSMRFFBUcw5IJgxKyiIiAqCJMlKjlVFur9rFSzcbKowjP3rwOrreq+1d1nxqaL65uF53zXVm5WhSVzJvsKlgG/5drI90+Y54R6xjjUbN7HXcRxOcedJvnWP3JtXOb11DcEOH/PpuJnMmO+Me2Q80Tt3cSp4FKPcIgkN9cR5tisz5m3gRFYy8fZfMj8onm0p9ym8eYLkcBsc9p1kk7sjIYGRRJ6+TVHOVU6ussE+ei9ron2IWjicd4eNYVJoEIuGjWPVqh0cK3wO0JeNt71xnV9icywJ2dZW6eDrV72jL2M70smXq3T0V/Y6+lrI1z6mvH95v+L+BnPzpZMvVm1cR4zS1Ed2rM3Jl26++7yJOE8ficPY4cSErCZL7HjbrBpvdV/pmlMBx7WYqg8TM8eeVTtOcSzrGCnxc3ntNQ8Ck06QdOkc55LPcfbyDVLya6gxdtDe1UB9cS55aXe4Wy/6fsopz7lG+qVkks+e5+zlDNLz7nLr+hWuZ2aTVVlPh6GKqtxUblw+y7nks5y9dJ0r2ZVUGTowCVjsNmJsKqMi+zJXziVzNjmZs1ducD2vkkpDO51dj6i4mUnOvVIe9G1epXkp4rC7EzrrqCnMICvlPOeTz5ifT/KVO9yubKTOZMDYWEpF9iUuJZ/hbPIFLtzI4HrGLW6n3OJ2XTst9XnkZOVyM+cRtZZ6cUXAsdtIU0k6twoKya1uo6u7k+7ORuqK07mVcq7ncc9f5nxGIQUNRlofU/7jJ9zVRmtNAcVZl7ggnmfyec6npZN67QY307PJbujA1NmBqbGQkuwUUs+L65wl+UK6eQhCZUs7Xd2iV0o4/6mkm3U9Q7J43LQ8cuoMtJgaaazKIe/Ghd7HOEPypQzSCx5S0dZBl2iIrrvLvfSLXD6XTPLFq1y6cYd7t85zJa+MkoZW2lsfUluUxo2LyZw/K57DJS6m5ZBV2aym7jx+N9XRb0wBBfq6N0wL+skHol7clB2xMdYL3hxrMNB/ptjO3jBOPwfoB0asxmORNwsW7SDlUSlpG2yZ5+LEXO8wYnfuY8eFdK5ETmKB50qWR8azY0MAgXO/4ftlEayJ9GHFAm+WLNtDSkUO6Wvf4Pt//y++nuvN2jM3uH9xG2GL7Fi18xR7twWz0XsK3y0MJCp6PZtPXeP4ziA2CtD3jGbXxhXMGLea8O0XSb2RSJL/aL6Yt5pVa9ayKSGZw4e3kdAL+tHR3jjNWonb6mPcaunoBf1FhMTvIj49n0c5h9k06g+888r/5q3vbLDzWEPM1u1svZzBhW1rCF+5Cne3lfj6h7Aw6AJZD1to7eoP+hvXezJ/mg+rwo6Teu8ql4O+Z5SjB64BkWw6cIBte+PZMfN7XHZlcKO8hpqCa5yN9cTpx3cYNssdt8BINh08wYGkQyQHjuCHRb74hIQRHr2XLQnpPKjOJHHhtyzbcISj9x717kVgw9x9x1nvbEdQ0Do2pVXSWpdLetgYpoRtwzfMhzifSYxcuBgHu5H88M43zPd6etCXuXyxOVa/STuD7ID7PE24FmM7mrjOk3L5EsIlgGtXCePa9Umg773QlkifBWZXX5vJF48j71vcX8/99Id8udutPpOvh3xr03X0jbei4VaWgHyn6SNxnj6Wdf7e5rjO0N3xVvclPthpt4mujlJydy7EM2wLETs3c3qzI6/9JYxNuTWUWYTdwe5Q/ZtSQCmgFPh1K6BAX/f+DAT9TTyLm9+Xyz8Wg/k4KWYA4F9O3IB+B1z9LriDNd8+Bvy16Edpymk7/UDfwijNfvn8vWGc2hvGid2hPJWjHzKKKYHb2XxgC+vd/XC1X8eJkgdcW2/LPOfFzPEIJnrjVmL3nOLYmkk4RW1m/ck0Ms/tYY/3KMYH7GL7oc1ELfXFfV4sJ4tySFv7L8b/9E++tnHENSia3dHLmPHpe0xbs5fYTYFs9LblO0c/wiIiWbfzJHtjfIgKXMj0iANcPLOeFWPciYg5yVnRE+A/mi/nrsQ7KIzorYfZvmU9u4KmMCLwEAeObiJ4vg+rXPdwua4nupOzfQGeq71YGrWZvZsDWTH+O376/E0+Hz+VGW5BRG+IZf3eYxyMCSMmJpaoMD/8l87l/XE7OFtUT2Mv6B8Mnsno4MMkHYvF186bAN/9nMm60gv6bizzDSV68x7it+8iIcgOB69Y4g/sZ+/mULzsxzPqw7/y+QxXXP1Cid6yn61bt3IoYDSj3NYStfs0V7OKKKmvp7Uuk2OL9KBvy9z9lzgQ7U64rw8eUbs4kbiV0IU2OG1OIC4uiJ3RLjhuTSDJczQ//fNrpnv8l6Avp+zoNsZ6ZsDXj9IUWXiZh9dEZZ4G8iV8W1oHAn7PKE3p4mtX4ejPHfct3o42CKjXQr72viXky9uKPL42k6+HfGuNtzKXr3fxZeOtBHzZeCsg32XmeKJ8PcjJuqkab3Xf49ZPxbStdtrLD7Nz7zF27TtE6umNzJ2fwOmyRmoU6FuXTv2LUkAp8JtUQIG+7m3rD/qRA6bs6CM7VqfsCNC3AvmWQF/MydfPypewP9iUHT3o9wP83uZbMWWnb9JO7zhN2YArnHwB+U8L+k1l6aTFOuCZcJvM8hwytm9hk+Ma9uUUc2OLA/ajP+add97mnX9/x0djAogMnoXX/jOcyKuhoSiFlI2OrDh6j7sVOaRt2kScUyQH7uaTsXku3sEezJ9pz9zvvmHMmB/5Zth3zFqfyI5dUWx0+a7nfsV9f+2Co5MzoVvC8L/wAKMhiyMLfYiPOcrxy8c47j+SD957u+f6X9gzebYb6zYsZ8mxEopr7nIxbC2bveI5WdZGd3cL9w8sY8nkz3nnnff48MsxTFq9j7jQ2cwY/1nPfXzwJe9+709UtDtLXByZYjOVufMXYbc+nZwasZGKgeqso5ze4s2yU2U8bLjLmVWhbAnYQUJaCqmRY/n28/d77utTO2yWbOVq5m68J45i2sj/8OOUBdgu9CLc40c+/ejdnut9Zsuo6V7ErlvA0oRs7lTJCSpttNXfJdnTBt9tJzmdX0ND4RWublyEa2Iut7POcnTNUuYM/4L//Pg9708OY9vVHDLObePItjX4nrlPQ84eAqfOY2XwQZIfPF10Z4CTr52yowN97WQd7bGcXCPXwabsmKfaWIB8LXBL916uWgDXHmsBX4K5dOD1TbgydiNB38vRxuzcW3oMeV/yNlrIl023+sbbgGV2mOsZojpayJeNtwttxI63XmTfytB9g6nTZ1ZARFG6WmmuekRdY5vVSVRW71dsLtVtoLW2hvq6Jpran+O3hW4jhsY6GqrrqTd10dW3YZXVRx34D+bRwgYM9ZU8rKyiqr6FJmMbptZayssbaTJ2YmXI1sD7+q8u6aLT2ERz4yMqmky0d4qdBH59/3V3GmlvraXCrE07hrYGGhtredhsMutv6Tl3tzdQX1tPdV0bBvG2W7pS7wDR7s422pobqa1pxWDebMvilX99wqhn9LtTQIG+7i1VoD9YM674Am+ltbqU8noDrSbxP7dqqksrqWkz0VpdQnH+PbKzs8m+d597BVXUVD2goq6JBtGAZmyhRdy2wUBbu4HmGjFKs8p827bqUiqra6mqLKXsfg6ZmTkUPyimtKaR2tpH1JTe77lfcd95ZZSWlvGo5hGV4ku5y0BdaTnV1Q3UNzfSWFFATk52z/XziikuqaDmUTml5jF2BpoePaS6opp6o8ifdmGsK6O0MI/s7Fzy8kt52NRKY3UJDwpye+4jJ4+c/IfUNdbyqLyQgnu53Cso56EYEyf+J9bdRUdrA03VlZQ1mmjvMNBYVUV1VQ31LS20PCwgLzenV5ciispqaTO10FCRz33xmIViTGkt9ZUF5N7rvV5uEQXFFdQ+KqWsXugl4aGLLnH/5UVU1jTSaBS6Npt1LRO6Gg201lVQej+bm5nZ3K9spMkgRm7WUl/zkEqxJ0B7MzWlpVQ9rKPRylzovvGavc24CvTnm519/S8Q1jL5PwfomyHfbhSzRg4jdo0v2ZkZdLS3677B1OkzK9BdS7sYZzlyCp7RJzlS+oy7CHeboOMCx5YsZJVnHLH58pfyZ3gmnelcjfQi0H4Vq2+30PI8RN7dREvVRS6vGsbor35ipN8+Nqcmk52wjPffi2JjZiUP5NfIMzy1Z79qMw8z4tgdOZ2PY26RX2/g1ziUsqv2BvlJS/nwg0g2pOVz5XwI0ZFLGLMzh+aOLixJ1XEvjNVLfJnlncxVsemvRXYXF3bTWXOK01ujWbogkcuGbppVI++zf5TULV6IAgr0dTLqQV8b27E6TtPKzHxrjv5gsR3p4stV7+Y/ju1EDYjtDHDzteM0dTPzrTr6UYOBvviztwDNdvOGTl29m1MJ2OgQm1GJy8WGV0ZRJoymDvOmTx3mLc8t3Lajgw4x4733tubr9d5Ha6uB9t7H6TRfz9R7v+K+22kXjyku7+oB7U7zec+mW51iQyvzc5DX7XkewlkSz9l8fx1i23lxW7Fpl3zeJkziOfe7rPf1iMu7uhD3bTIYMBjF9eQXvXhtnXR1iI2uep+PeG7mxxB6aZ+PCVN7p9kxMl9uMPboZNZVfz35vLUOn3y9JjrEpmLiNfR7T8R5B+3il7BWA6bOntuK52d+3Xq9LP+fqm+85splcwhfuYABoC9jO5p5+YPNzZcuB/ti1gAAIABJREFUvnbVOvp92XztKE0Ljr501i2tWgiXx3o3X7rwwsnXu/nSkRdrj6M/HM8Fk81z8cXj6e9T3l57OxnV0Tr5MpMvnXzReKvdDEvGdcQqc/my4Va6+ebG2xmjmD/hO/bGrSf3TpZ5Mznd15c6fR4FumtobzpI3JcjcVpzlH0Pngf0z3B4lh2uTtFE5j4P6KdyMdAFrwmurMh8HtDvxFSTzr1kDyYsCCA8yoUVzv6scl3Nnk0OvPxyEFHpFRRZotfn0WzQ2xhoLDzL1RPRuJ0poUrslTLo9X+Zf+xqLqDy5g5WuJ4gOb+UjNM+rAmcxdeb79BkDfTv+rFilhuTlp7g4hNAv9tURN7ZGGJXOjHnwkNKmtt/lX/Z+GXUV4/6P6mAAn2d2hL0RT43eX9kv3y+HvS1M/P1U3asQf6Liu3ILL52HQD62h1w9aDf24ArYztiV9wTu0LZNijo68RSp79bBaSj3wP685+6AVcb1dEeawFfHEvI7wN8fS5fB/mWwF57mYRw/aoHfWvNt/r4TR/oz+8BfXm/Pb8oPP4lQUK+bLyVTr5+uo6EfDlZR5/JfxrId509mT2boinKz8XQ9hww+bv9tD7DC+sy0dUu9gLZzv6YYEL8gggMDyVyry/O732Hgxn0W+loq6A29zDH4tcQFeyHX2gs0QeucL7KQGuH2GpP85/Z0deA/r0GOoxllKXu4GBMCGH+vvgFhhG0/iB7bldR1tw+0OHuFKDvyLKvxzIxfCPrA/wJ8fMjIHon8cl3uNPUY2rQVUdt/jmuHlhLdIAv/n5+BMYeZE9qHrdL86i4vYeNm/zxdPfB09GRZbNHMn7cJ/zhDz8xxjGY0DNZZNQ2YWzMo/DCJnZFBbHGP5DAdbuIS75HgbEL4xOd5066upqoy03g1LZwosTrCwonMPYYiXk1VLY1U5tzmJO7PZl24D6lYvOrPrk66Gyvo/LaJnYd2smm+Dh2Rvvh5x+AX+hWtlzKJatG/AVAGBYmOhtvc/fsVnatDyTAL5CA4PVEHkkjtayBug4jxob7lKTGs21NACF+vviFxbEh4RpXHvaYHB31t7hzbis71vrh5xeAX0AMG07fJqOyGUNDNiWXw5lqu5sDd4u5dtqHEM/RfLA0mr0xAYQF++IXsoG1+y9yqrjJPC2pvR/o90wkai49T2rCBuLC/PALCsV/QyIJ9x5SJnZIL0zkXLwjnyw4zfmSRhqfqG2fUOpAKfDCFFCgr5PSGujrIV8/TrOvCVfm8i1M2dFDvszly1W6+HIdzM3XAr44HgD5Wje/N5cvGnDlKE2Rzdfm8x+Dvge+3stJSkrSKaNOh5ICfaC/dDbh3gNB39IOuM/chCvhXq7Szf8FpuxIYJerFvSFcy9AX0K+pcZbCfhaJ1823j4J8qWLb63xVmyG5TFvKtvXhVJdVWH+a9ZQ+iy+uNfaSWdbOfXZm4nxnsZsO1tspk5n5qwpTHEczfA3hjEpJJF9BWXU3j/OicBZLJk/DXv7KUydPpXJC7yYuz2L2/VG2rTApgP9iKxiGgv3smmpDbOnTsZ22lRmTJ3ExIm2/OB/huP5dTT2+00BEKAfNIsF73/AB1NmYzdlBrOmTWDS1GnYrojA92wRFaZ2mitOc3rbClznTmKS7VTsZ05isp0901ZtIepcIRVNZbSnzWX0cE8Wua8mYv1MJnz3Ln/4v5/w5Vgnlu+9QnJBNiUZMaxxnco8++nMnD4ZWzt7bN0iWJNZTVlrx+AOfFcznS3pXAqbhYvdRCba2DBj2iTGTZyJ7fqLnCosI/9aNPGBY3gzIoO8Om10x0SHoYisDcMYN3kUX4yfgcNcW+xm2mAzcQITlm0g8vQ9CtoM5r0GSpJ9CfeYjp2dDZOnTWPGNBvGzl2B+5E0rpTmU565m70uo5kw0ZZp0yZha2PDhIW+LD58jweGJspS1rBh1RRsbCcy1W4qU8eNZNS8CMJOZHOvNIXcQ/N44/VAwlPyuHB6FcELP+cv381kztwpzJply1TbSUyc48aCmMtkNHTQmOX72NE3tdLVeptr8e4EuMzAftYUZthNYaLNTKZGnCIhp4b6hhvknPJnxN9XsSGt3DyL/8V9ntU9KQWeTgEF+jqdnhb0pZvfB/j6KTtPGKU52JQda6B/7tBTTtmxAvla0O9z8kUj7p4wTu4J5fiuNWyLUqCv+0gMyVOLoK8dpalrwLUG+cLVf2Y3Xwf6Wufe0rF02/Xr87r5AvYl6HvMn2SO+GghX/4yIFZtVEcP+WbAX2aH/1M03lqCfJHJd5kxCpcZY9m5IcIM+UPyw/iiXnR3Ky3lF0kP+YjP7PxwT7xDVm0FDfcPcirwKz5/80tGBieyJ+sCt494Mv0DR1yP53CztpqanN0cDrbjw88DicmuoUTb26ID/bBraZSdWcRP33qy4sBNrtU8oqEgkcuRP/KPj4MIvlBIvj7LIkA/1I65n3zN+8572F/YSHVDLvdPeRPkbMvHM3dysq6WrCPzcVk8lxGrjnC4tJ52YxH5Sc4sm+HARJc9HC4vwXBdgL4PLnE3yKi6wp3983n1ld7oTmcbjfcPc3r9JN60iyfuZgWl9XkUXAhm7bIR/N3jIpfLmmm1EukzvxXtlbRXrCfwswnMXr2f+OwiHhaeJjVmEiPnxhFzNYf0a+ufCPpj/zOG4ct2sOleFUbDA8ouuOI9xpaZbtuJKyyjpSqBndM/YcKyCPzP5lPYUElDwV72LfuIH5zWEpywj0t7vVn4lg0zEnK4XlZA0ZW1xAUs4QeXo1xqKubs2gksWOGKw95MiuqKKc8IIGTqEjyjTnI0+/IA0A+a/QVvfO2By9VSChqrqc7eyv6Vdkz62gmXzEYK0lb3gv5xLrRUYMr3w3P0AhaHHufwg2paatK5v28io75zxW1XOjeaCyhP20jQG6NZnpRDWp3lnchf1Edc3Y9SwJICCvR1qijQV6Cv+0gMyVMF+mK85nBeFOhrM/m+ztORuXxrbr6cruMwbjgHt26kqqyUri49HQ7Jj+bzv+juKh5l72DbyDcZF3OOY4VNtIv+FmMpLcVr8f/kJ+aGHCHu1DaOxs7gb66nuFLZRIu5B6aQBxc3EPHhNyw+kUdGraYJWgf64bdKaSq5ROK1Qu5XN9NYm09Z6noO+f2Hv73lS0ByAXn6t1JGd0bOZVZyJbUGEY/ppLP2HKlbPHD4cDE+WenEOY1msXcwq64+xGjuv+mks+UCp30ccJ2xFNdLObReGwz0SylMDidmzghGHS0lp85IZ1cnHdWXyTq0nC/+FsaWW1WUWNr0Sirf/pD2h/FEDvuCsVPdmBd/jmO3SnjY1kR9swFDewPlT+Pouwaw4mgOVZ1d5phOlymLK+G2OK/0xinpErXp3sz5pyMeu9K5Ui82Eeukq62K5nQXFo1xZ6l/FJt3e+Dyt4/4yi2OgKM3SS2qorq1hcaWVtq7S8jcNIn5DrZ87bqZ6HNZ3KxuoLq+mVYxoOBR6gDQD/aewqcBF8kzdGAQPWgdDyg8F8b6+f/h42253Lrg1Qv6xzjzKIeSvd/wH48tRF9+QI14HZ31dLSeZPf40biF7WP3g1Jq7u1nz7i3sd9znXPllqecSWnVqhT4ORRQoK9T1RLoDxbb6efoy9hO4gZETEdb+gZcGdeRq3Tx5aqN7fQ4+cLNt+zoP2tsp5+br3f0IxXo6z4SQ/JUgr730tmEyeiO1tHXNeFq8/jaY62bb87lW8vnP0dsR+/ga8+1bv7jUZqW5+ZrHXp53Ofoz5tEqMecvsZd+e96N99SJt/s5D+h8VY03cqSjbce8yaanfx5477lyK4tlBTm024yDcnP4Qt90V3FVKTHEvqPj5i95yaXqow9WfuuR5jq97DhixEsXrOf6MPr2L78Pf7w7jC+HTmasePHMn7cj4wY/ikf/+VffLvlBpfKNT0SOtCPuFNKa8VxEtc6stx+ErZT7Zhub4PjhH/z6t988LcK+k54jHPBJb2JZjlly3SLuwcC8PxgPI7nT+I/ZhIunptYl9PSO8QR6MrmxkZHVi2ez8zEm7Rec7Du6Hdkc/eQB17/ep2/DPuJH0aPYfz4sYwb9Q3ff/kpr/5hCd4XH3C3Tf+biOad6DLSZSwmLymI9V62zJj0A99/N5ZRNktZsOkSZ4vLyX0KR3+C31pWn3uAGX3FLr/dVeTssmeZvxt22xIoP+vIl2+vxDcpl7vtPZNsujsa6HoQiv8YF5b57GX3rfOkbnbCw3EE40b8wI8jpmGzJAKfpBwKjS1UFx7lZPxSXB1GMuan7/hu1GQmrYgl+nwedx9cHQD6If4z+Somk7qOrp6+gu4GqjI2s9tnOH8OS+d6sjuu5mbcRE5WZJAZ/jafDfuMj4b/yGjz52QU48YN44s33mbYis2szSqgNm8/+23eYMKWS5wsbtEIqQ6VAv8zCijQ1+n8NKD/xNjOEyB/sNiOFvDl8WPQj0KfzR+Qz7cwM9/S5lh9sN8b2zm5O5TjO9ewTYG+7hMxNE8HgL6csmMhsmMptqMFfHncB/oyky/WVY59FaVrwB1sZr6I8GjBXh5rAV8ePwZ9B2S+Xrtq4V0em0F/7HA85k5kjfts8+3kv1lqvJV5fLGKyI6AfGsuvmy81QO+AH05XUc03u6NW0dpcQEm0zNOgRmaH9knv+quEipvxrH2w/eYviON8xWGHtDvfIipZjtrPx/BwjUHWJ+wgV2rhvHSmKW4h4QTtS6adesiiQoNJMhrFaFXismt1/zi1Q/0owhJSaPglDPzFy/C2SeQ4NhtxG+JZPvqkbz599X4n7Hm6C/GbewSFqc2PAb9tnSy9viy/IOpOF89x5op43HyWkf47abHoN95i9TI+XjPc2TuyawngP49sg+vxG/Y+3ziFMyqsCjWide3NpTwkGDcl+zhaG4NFSZ9E8Fjebs7W+lovMv15OOcTtrJgd3r2LDGg1VLJjF+rCe+CakcO/PkjP54nwh8zhRhRt9uMcKmlKz4GSz1dWfO7hNUXXTip7fcWHUkm0yD+MWjm+72ejry/fAavQxn773suJXB2aOHOHksnp2bw4lYtQin2bOZZBfJ5vwKbl27wLXk/Rw5Es/OmDWE+85lwczJzAzbSez5E+QcmsdfNBn9EF87voy+wcOOLswhm+4aKq7Hst3tG/4efYv0sx69oJ/EqcpM7kS/xxdTZjNtRQDh5s9JFNHRoYR4eRFy+BJny0p7QH/yX5kYf4lTD1ofC6mOlAL/Qwoo0NcJrQd9rZv/a9scyxrkP83mWAr0dW+8Ou2nwNOCvta91x5LuJernLITvXohovqm7fSCviXIHwz0JdjrVwn3cpVTdiyN09RP2pEgL1YB+g5jh+M+d6I5hy8u0wO+zORbg3wR0ZGlj+pYgnyP+RN53HgbRvXDSjUnv9+n8r886a6l7v5hEua8zU+r9xCXXs5DQxumxruUX17Bon99x4yQI2w5t5uTcbN4f9ZODuY84qHRRHtbCRW3z3A8ehcnCuuoNINn7/PpB/oR+J0+Rkrk57w9Zz2RKcU8aGmguegk1zaO5623fK2DfvBcnP5jw5j4DG5Vt9Ha3kxz4QGSIpyY9O0qovPvcTjAhiVuXiw+dJeiZiOdnU00Fu5i+zIHHB38Cbl5n7YB0Z15vPpyABHXyynsLOfBhWg2LxjB8Lib5jx+S3sbhpo75KUeIjI2jduPGqmpr6CyopSimlZESEnr73cbH2Eq2Um091a2nbnHnaZm2hqyeHB+CU4fTGDB2iQ2JUQ9MaM/bo4zs2MvkVbTirGjlbZHxznsMYVFXiGsvHSThuxIPL+yZdG6ExwqbKDR1Iqx9jZ5h6Yzc+pq3CK2s+/kPvxW7CehqJ4qYxONDw5xKtSB6e/a45xyi31rI9i2M5FDebU0mxpoqzjCYY+vsXX3xWXPQbJ1oB+8dDQfLNpN0oMGHhlNGBpvcvOAD6unTmDk0QfcvbKyL7qTXJNLxdFRjFkYQcDRu+Q1G+lor6ft0VUux+/mRGoOd5vKeHhnJ3HffMScfelcrFS/tP+XP8Xq5s+hgAJ9nWha0D+zLwKLoH8slr7ITpJmB1xdA65+ys5gTr6I7EgHX7vKuM4Td8DVNuDqR2lqpu1oAV824Qo3Xzn6ug/CED/Vg/6LmrKjh3wz4FuJ7VhqvJWX6QFfnEu4165a0H+Siy9BXwC9aII1g77DRATQPwnytY23cnSmJciXgC9WGdXxXmiDl+NkM+QvtRvPDtF4W1kxxD+BP8fLN2GsziR/7xhGTVnI7LWH2Xc9lVuXN7PX/XM+eeNLRpibcS9zN3El9p/OYcHm0yRm3CQrdTsHwhcy9XNPQtOryG/VoK8O9P2TT3E99js+cwjE/8glLt88z5Ujqwlx+Ih/vOPMiqO3udna0fPXBPkyzc24M3D44CP+Ni0I/5NppGSd58IOV7ydZvONx0mut7RQfHklviscGOUSTeTFDHJzznI6ZhZz7J2ZHnCaSzVlGM1Td3qbcR+mkH1oAW+/6oLX4TRSHj2iLCeBs7FT+NA+iMCkFC5npZJ+LJT1XlN4e2EiJ0pKyE7by5F921ibXEAd9Ljbvc+121iBqSgC35+mMttrM9EXMsnOvkTGCVdcvpmLe3wyu4+vfSLoj/36Wz6eEYB34lXSc9JJPbQQlwnzWRSQyJGqGgz1lzjtNpxpSzxZuv0MyTevknk2jFCHLxi9ehuxyYe5tt+b+Z/ZYb/tHMdv3uVu+m4OhTnj8M0y/DNvsdtvKi5OzsyLO8PlnLvcv32AHSvHMicwktWJRwc4+kEzP+K1jxyYFp9M0s1Mrp+NIsZ9DjajgwgvaKM04/HUnQutlZgKgvGZNI+53vHEXLxB9u2zXDs0n0U/OOMVf5ULD7N5cCWaFa9MZ+XpfDIbHw8alW+9WpUCP7cCCvR1CivQVxl93UdiSJ4q0H8O0BfTdXojOxLyxap18y2BvtiUy6X3LwgHtsVSVaEab3+eH7puujub6GhM4UL4aGZ89SZvvvpn/vLuR7xvP50f3/iaaSGJ7C1uoPXhdbL3TWP2sDd5942XefXNj3h37ArmHiukqMlEu3YqTT/QX0v4zRxqboXgP+4ffPL3l3nlzY9596epTPKazfR/vs7HS+OITqvqB8/m8ZqBs1n4/gd8ZDOBke+9ztt/eYXXP57AT9572V3cQptovjXmknPci8Dp7/HWKy/z6qsv8cpn05kQcYwD+Y2YWuV4zV7Qb7xL6cUVzHvrT7z1+pf86H+QHfdLqS84TJLnx/z4/p/566uv8Pr73/OZ40ZiCpp5aMjlxuY5OM+cwnC/C+QBWh+6u9tIZ3sJuUcW4TX5fT55UzyPv/LaX//DV77HOHivmNyUJ0d3xtmP5+uR32Pz1eu8+trrvPL2CH4ITGBXdg2t5gboJgxFO9nj+QNjP3mdV159jdf/+m/enhlNxNUi8lvqaSg6ycWoUUz6UOj1Mq++9i5vfb+IKdszud9ioO7+Dg4GjmbiZ+L2r/Daq2/w17ErcT2cyc3iK9zTO/ouX/LX0dNYOOKvvPf3V3j1b1/woV0AK86VUN/RhfGOBvTb2+nqrKXsvCdB9p/w+d9e5tU//41X35vI2JhLnCpupK02hdtHvfjq7+FszXpIaYfmF8Sf50Ou7lUpMEABBfo6SayBvszl99sYS4zU1Dr6z5DNl0232lXr5Itj6eY/MZevd/P1jr6FmfnCzbfk6G9VGX3dJ2JonvaBvstswrzmYcnR10Z1tMcyriNXGdvpi+vI6I508nXZfOnaW1stufmWHH3p5mudfHks3XvtKl37x47+N7g5TEA02orLhLMv4zpyt1ttJl8P+RLw9Zl8rZsvGm9FXEds0NfXeNuuyX8PzY/fz/equzvp7mymsewO9zKvcS0lldS0G6Tn3uPO9VvcK63hkZh4095MW809cjOvkZZ6lZRrN0i7U0henRGj2P1a+wy7u6C7jurcexTml1PW3EpHSykld6+TcT2l57ZZOdwtziP3xjUy8isoazTp7qOR+pJc7t/I4GbOXW6npXA9NYWUG3e5XVxNtal3d+xuA211xZTeSyct5SopojLucbesjhqDeG1GupvyuJNVTEFlE80dLRgbCrmfnkJaaga3ih9R1Wakw1BDXVEGWemppKakkJKeRcb9SiqNnbR3tVB/J5a4WH8mh12nHMzxnccvWWwUZcJQm09xdjoZ18TzSCXlWhaZJXXUtBlpayynsuQuaWVNtLZrNxh7PEd/wkp/lu08S9bNFFLEc7h+m6zSWh61iTn+YgfwTkRMqLooizsZvdcR70NuBeVNRgxiKpGxjsaKO2TfEHqJ55HG9az75DxqwSB2Mjc8oqbkDtny9inXuHanmMKaFlqMjbRW53H9egmlja3U1xVTUnCLtLv3uH/7GmnXxHt3kxv3SihsMPXsmN7ygMLcQrILaqnv7nmOpsYiSnIzuGnW4RopadncrWykzthA7d3dJK6dwYc+V0itaKZN+wviY0HVkVLgZ1VAgb5O3mcCfTllx0JkRx/bkdN15KoFfEuxncEacF/UlB0xO1/Gdk7sDuXYzjVsjXDH10ttmKX7WAy50wGg/xxTdgToW2zA7W3CfdZcvgD/Z4P8p5+yo83ga0F/xZwe0NdCfr9MvsbF10Z2rEG+jOv0a7ydNYl9Wzb0NN4atd7pkPvYqRf8iysgfoWpo/zCTg5u2074pXJE++iL86Efg/7EoPX4XyzT/RLxiwvwAp5Az4Sgruab3DgUgf8iHzzSxUZk7S9QxxfwNNVdDBkFFOjr3mpLoC/d/L5c/gveHEvv5D+3m6/ZAfdJm2NJwJfrk0HfQGNFPnnXrpB6PYvcR800tRkxmVporK+lLLeMxrY22to76TDPRRZuSwsNRfcprxYuTzsm8WdLs/tloL4ol5LiErMzY2zvoKPdiNFoxGgyYTK1YzK209VhwtTRQm3FI6pKq83zrMV9d3Z20NHRbh45aDKZMLZ30dUltkzvwNhQTXXxfQqb2mkziVnUXeYv1+5uMePYhEk8vw5x+zaam+soyc4lP7+c6vpGDO09z1Fct7Oz57b9nDvdZ+X3fPoY9Gf1OPpPAfrSwdeuFt38QRpwrbn48nJLoK/N5Mvj/8bN14O+AHvp5Jshf9lMApf1n65jLaoj5uTLuI6Ae5HHF6VtvN2xPpwac+OtcvJ/zz9Tv43XJr7xaii9fJG0s2ncbHjRGzx10Gl6REmyP2sTk0nIqe0fYfptiPSEZ9kL+k03uZWcSPy6K2S0dfXfTfkJ96D+WSnwIhVQoK9TUw/6fZN2tA24vZGdy0/h5D+pAVfv5mudfH0D7oApO72RHf2UHauQr5mZLwFfrALyT+xaw7EdIcRHuLPaoqNfTV7yLjY7zcd1ZSjrz+Zw++5t8u5c4tSJI2wKjONUylWu3imiqLKeppZ6Ht2/w40tAexISODQtXvkPKinrbOD7s5ybsQHE79+PXHJ10m7fYuszOukp2Vx+3Yu+fdzuZ9zk5zbN7hx6zyHdyRwaPdF7rc0US7+JFpRQFF+FplZ6WTcyOT6nUqqm8XGNFUUXz3BuS3BhF6r4n7xQ5qbWzF0d9JhbKaupIjiwkIKCgooKLhDZsZZNgZEsiFmP6fPnudmTi53ypro6DbR1NBMm8HUM0tZ9xkZCqeDgb42pqM9HgD4wtHXT9l5TjffEuDLyyTci7UH8HucfDFpR0Z15KqN6miPBdxry9yMO+YbVswej4D7vqiOAPyldubSR3VkHl/AvRbwZVRHNt3KzbCWzpyAgPxHVarxdij8TKnXqBRQCigFfgkFFOjrVFegPwjoX0vj9K7j5NensCn+INuXTWbuN3/hT/94iT+O+At/ev1PvPzvuTivP8SZGxfY4h7I1hVvMfzjP/HSO+MY53qQG00GTE0ZHAqYwLhPXuaPf/4jr7z/R156+Y+89NL3jP1uLj5LJrPU4SX+/PofeeWl/8dL/xzLWNcYTuZcYUPsBc5EzGHBrHd46YM/8tLrb/HKVwHEX73IkYOH2eI2h5Cl7/PyguNsDdlFWmYOxR111JalEO8eTPTS6cycvRC7uU6sdrPn00X+uPsswWXsp/zw4xRGRFyhtruaO6nZPCirMf/ZWvcRGRKnCvRH4fAzgL7Yabev8XZrLI8qyxF/QVL/KQWUAkoBpYBS4OdQQIG+TlWLoG/BzRdNuJYcff0OuIM5+tYjO8+/A+5pOUpTrMLB15Zmc6zncvQvneRgUDB7D4bhGb8F/8njmPmv93jv03/yr5Ev84c//W9eeXMKTqG7OJZ+jk3L/Yh3/RtfffD/8afXfmD8gh1cbRLxmULOb/XDe/Iwvn/nJV7760v8n8lzmLRoHdErYzkc6kJEwEe8/PL/5dXX/8E7X05jtt8mTt6+TJx7CJGO3zF+8WS+mm7DvH+/x5v/dGPjhWT27T9I3PJ5BC36F//vC0+cZ0eScCGLIjPoXyXONZh1rjOwn70IuzlLWO02gw8X+uPm44H3nB+YMMKG7xcdIq+jmptX7yrQd3PD23kWYZ7zEJtiydK6+PJY6+aLY4vZfG1kR9eAO9jMfGvZfK2TL4+1jr508eWqdfC1x1onXx4LR3/OmG9wnT3OvAGWjOwIN9/fZYa5LGXyB3Pz3edN6Gm8HfstCbu2UFqUT7tqvNV9A6tTpYBSQCmgFHiRCijQ16n5GPSHI6BZTNmxNGnHEuTrG3C1kK9vvtVHdrS5fEuRnQGxHe0OuPopO3rI752wo5+yo43tHN+1hqRBozut1BTlcPvcGa6mXuD83SwuHz5I4uZ4tu7Yxq6D61kfE8WGTUmcvZ5DYWUxt89dJP10HLu3RbNh434On8qmwtRJZ3cTpTk3ST9xkKTtscRs2sSGM5c5k5pLTnoODzIucSt9L5s2rWND3A627z1OcspN7leVcvtMMpeO7ebAudMcTk4mZc9WNm5FOzS3AAASCUlEQVS5xK2SEvLu5ZB59gQXj29jffxxko5eI7voIQ1dBtqayrlz4QrXz5/k5MkzHD9xmnPnjrHzzFUuXrlMyukDJB5MYM+JHGo6W6goeUh9YyvtXa201hVz51wyF06f4OSpU+Y6c+oEx0+d4cyp45w8dbrfZcnismNb2BgbgE9QEOsSj3Hk5BlOnzrBqVMnOXHqNOI64vZPe5l4PP1t5WXi8eX99bvsZALHE6MJDvYhMDaWLcd6nrO4rngOp5OvceNOKTUd3XTppkH0Ofoa0JdQb2nVgr7M5febmd8b2RE74VpqwpUZfEurjOjoVwn3cpW5fEuRHQH7WriXxxLs9asW9P2XzujJ5PdCvqUdbyXgayM7svFWRHYk5C+3n8j++BhKiwowqcZb3bevOlUKKAWUAkqBF62AAn2dopZAv68JVztK00I+X+/mywk7YtWDvnU3Pwo96FubsqPP5pvd/N5Rmv3cfAujNM25fE0+/8mg30WnyUBbcxMNzQbauzppN7bS1tzck4M3tGAwtNBi6GmOFY2xXcZWmpvbMBhaaTMaaTOJiIJoVOoyN8R2moy0G9toNogGXFEddJhEs5aJDvN5Ky1GE0aDuJ4RY0cnHYYW2gwG2ozt5tt0msTtO+gQzbiiebet9zHbep6LaAA2P2pXF92mVloMotHXgNHQRmOraCbueewOY6v5shZjpzlK0dHeQae5qbiFlpoCMk8e50ziERKOHuXo0aMcO3qEw0ePcezoYRKOJpovS+q97Li47NA6IiM8WOrlSciBQ+xNSCLpaIL5eglHkxDXOXxUe1niM152THN/8ra6yxL2cfhAMN7eS/EMj2DdoQTzY5qf39EkEo9fJjWzmEf/BehrAV8eWwR9CfgWnPwX6+Y7oAd9CfWWVj3gi3PReNsH+rPGmd176eRrXXx9Jl8P+bLx1t08QnMkHvOnmjP51VUVysnXfe+qU6WAUkApoBT4eRRQoK/TtR/o7w1/vAPur3VmvmbSjhb0+yI7Mq4jRmnqxmnKJlwB+Y9B381KM65OKHX6u1ZA7+hbcvHFZRLu5Soh/7c0M18P+3rQ93MeGNXRQ76crDOg8Xb+JHNcZ5n9RHZsCEdAfrfurye/6w+SenFKAaWAUkAp8IsqoEBfJ78CfQX6uo/EkDxVoN+b0Z81jucFfc/extu5Y4eb4zrVVaLxVmyyI/6qpf5TCigFlAJKAaXAz6+AAn2dxlZBXzbfWojs6LP52sjO08R2tCM19bvgWovtnBG5fH02X9t4K4+1jv7ung2ypJMvRmqKUo6+7kOgTtGCfqjnXCw5+tLFl6vFBtznHKdprQFX5PRlJl+uL6oBVzj5snqiO1+z3H4svk7T0UZ25GZYMpdvyc2XmXwB+Qm74yktzqejvV19spQCSgGlgFJAKfA/qoACfZ3cWtAX8RdzPn+QbL4+l69twH0ayNc24eohf0ADbu/cfC3gi5n5VufmS8jvBXw5aUcL+hLyj+8KIWlHMFsilKOv+0gMydMngb6Ee+1qMbYzSDbfUuOt9jJ9860lyBewL5tw5XQd7fq0uXyZzbcE+qudpiM3xBKQLwFfZvJl063cEGvFnPEsmTqCZfYTOLA1tqfx1qR2vB2SP0jqRSsFlAJKgV9YAQX6ujfAGug/65QdS5Cvn7QzmJM/KORrnPzBIP9JU3YeQ75w9RXo6z4KQ/pUgr6X8yxCPQY6+lrAF8cWIX8QN18L9PpjS4AvL5Mu/mPA/+83x9JD/uOM/tcssx/DqiXT0Lv4esiXjbcr5oxj8ZSfcHOYws4NETyqVI23Q/oHSb14pYBSQCnwCyugQF/3BgwA/UEiO3o3f7DIjvUpO88/M18L+f2m7IjYjgU3v2/Sjiau0wP7IRzbGUKi2dFfwWqvZSQlJemUUadDSYHBQF8P+RZBXzsz32cBYrKOtvRwrz2XUK9dtYAvj3+OyI7W0Z89+muWzhyNz+KpZtCXTr6M6kgnX+546z53Aosm/8BSu/Gq8XYo/bCo16oUUAooBX7FCijQ1705CvQV6Os+EkPyVIH+KJ4F9D3mTcRx0vfMGf0N+7dsoPphpWq8HZI/OepFKwWUAkqBX5cCCvR174dV0E/cgGi6laV387XZfP3MfH1kR5vL18/Mlzn9fk242s2xNOM0tY6+dpxmn5uvGaep3xzrcWwnxBzb0Tr69tPG4+DgQFRUlKrfmAa2tjZ8++3w/7qGDfuSv//9TRbajR0Q3dE6+oM14P5WNseSLr52Fc24ZtC363H0tW6+dPK1mfxFNj/gIBpvd8VTVlygGm9136vqVCmgFFAKKAV+GQUU6Ot07wf6e8J4Edl8fWxHm83Xg34/wBfNt70NuBY3x9LvgNsb2ekDfe2UHbE5lm7Kjja2c2xnMIk7gtgTsxI/t7l4LXMgZPWyfhW8ehnBq5YOLJ+lBOsqyMeFoJWynAla2b8CVzqjr4CVTpjL24kAfXk5EWCh/L2c6FeeS/DvV4vx93xcfp6LkeXruZi+8liEryz3RfgOUqvdFjGwFrLKbWD5uDnis0JXro749NUCfFwXsNJSLV/AykHKe/l89DXfbiyzbX5kzpQRfTV7yghm2/40sGx+YpbNjwPKfvKPyPJdOpMoH0fz1B0t4PfFdSzl8wdpwB1scyxtVEd7LKM6ctVGdl7E5lhawJfH/UB/0RRzA66ckS9BX0R2XGePY5Htj7jMGM/BbZtU463u+1SdKgWUAkoBpcAvq4ACfZ3+TwP6z+Lm6yFf6+ZL9167DgB9OUbTUgOuHvRlLt+Sk98L+pacfOHmC9BP2hFEwtYA9sb4sHOdJzui+9f2aE+2r/XoX1EebBMV6d6vtka6sTWip+IjViBrS/gKesqVLeG9FebKljBXNoct76nQ5WzurbjQ5ZhrzXI2DahlbAzRVfBSYvvKhdhgWc7EBjsTE/S4NgQ501NObAh0Yr2sACfWm2sJ6/371zr/JawTG0VpKtpvsbkZda3vIrQV5buIqNULdeVI5CptLSBi1QIifETNN1e4z3zMtXI+4b0V5j0ffYV6zUNf0b4LiQlYwsYg576KDXImNtCJGG0FOLEhYAkb/AfW04zS7AP91QuJFk23srTZfN0uuNocvqVjLdzLYwn32vVFTdmx1IQrQD/I1R7n6SPNjr6L3ShWLpqCFvL7Nd7a9jbexkTxsKJc7Xir+z5Vp0oBpYBSQCnwyyqgQF+nvxb0xU6yMqqjXbWgr23A/W8jO5Ygv8/J14C+xR1wtQ24GtC3PEqzZ8qOmLQjIV+A/rEdPSWA31zbg0jqrcTtQSRuC+SotrYGcnRroPmXg4T4AGQdiffnyBZ/Dm/xG1CHNvvSr+J8ORi3uqc2reagrg5sWs2BjavYb6H2xfrQr2JWslfUBu8BtWe9F9ravd6L3es8zbVrnSd9Fe3JzmiPnlrrwc7e2hHljr62R7ljrkg3tsmKcGNbb22NWMHWcG25Eh8manm/2hK2nC2hy9isrTXLiFuz9HGFLCWutzYFu2CtBgC+JcgXwG8F9C1B/mA74ArI14N+lA7wZROuJbiXl0mw169awBfHEvL1Tr4YqWlplKa4TL/zrTXAl27+ANBfaIvWxfdynIxovBXTdZbbTzZP1xE73nZ1dem+TdSpUkApoBRQCigFflkFFOjr9B8M9LWAL48HA/1ncfMHQL6VmflmyO918vtN2pFu/lPOzO8B/B4n3wz5etDXAn4v5FsCffEXAAn4YjVDvhXQ7wf4EvitgL4Z8Hsh3xLo9wN8AfwxK81lCfS1gC+PLYK+hHwN4FsDfQn42yPdEKUH/f6Q78rW8J7Sg75FyBfAL0FfA/gC9J8G8AXsm118ueqcfGuQL9x9S6Cvj+xo3fw+J187StMC6Eugt7bqAV+c6yFfC/raWfnPCvnWQF8AvqweR38YzjNG4u1oYwZ97XQdx8nf42gzgkPb46h5WKn7FlGnSgGlgFJAKaAU+HUooEBf9z4o0O+J8PRz8hXoW3bzeyFfgX5vdGeQbL41wJeX/1ZAX2yGtdj2J5ymj+HCqUTzdB21463uS1SdKgWUAkoBpcCvRgEF+rq3oh/o7+4f3ZEuvlwHc/P1k3a0DbjaTL48HuDoD5bNFzEdbe0ZZG7+gJn5PbGdAY7+jl7AF7EdfWRHH9vRRnYsOfrPGtvRxXVEfEfr6OtjOwPc/F5H35KbL2I80sWXq3Tz++I6MrpjxdHXR3bEudbR17r5ZidfRHb6xXYGuvlmJ19EdgaL7ejcfGuOvjauI49lLr9fNl/GdUQ230I+35KbP1hsp5+br3X0/8uZ+RL6tY6+tgFX7+Zbc/QtRXasufkym2/N0ZeNt07TRuG5YDrnjidQW/2Qrq5O3TeIOlUKKAWUAkoBpcCvRwEF+rr3whroS7iXqxbyxbE2n289svPr2RyrL64jIju9sR19Nl/m8i1FdvTZfG1kx1I+f0BsJ86XQzK2owN9mcu3FNkR0N8P9LWRHQv5fAn3cjVDfm8+vx/oW4F8Ed3Rg76E/D7Al9Edc/PxQMjviev0z+f3gb4uly8iOy8ktqON68hjLehrmnCtAb4e8vtGaYpJO7L5Vq7SzddB/mBTdoSbL6Feu2oBXx4PBvovIpsvAV+uMrrjNGMkIpMvdrx1nj6K1c4OHDuwk5bmJpXJ1313qlOlgFJAKaAU+PUpoEBf955YAn0J99pVgr4W8PUuvgT+Hjc/Cv0oTYtu/rPMzLfSgPs0M/P7gb508zVOvnD1LYK+bL615OQ/TzZfB/l9bv7GVQOacPsBvmzE1YK+rglXwr12tejmR3uyywro6yFf6+b3A30J+f2ab0UjrgT8x0240sUXDbj9mnAHgfzncfN/lik7esjvnbLzW56ZL+Feu5pBf9QwlkwfgZvDeJZMHcHKxfYk7duBwdBm3gxL99WhTpUCSgGlgFJAKfCrU0CBvu4teRrQtwb5lkBfC/l60LcU1xFTdvom7fRujqVtwO0X2dGCvoWZ+Y9HaYq4jjay0+viW2nA1UJ+vyk7YuKOBdCXU3YsOfli8k4/N1/r5ItpOzrQl26+Pq4zwMnXxnUsOPn6yI7WyRfTdn42N78f6EvItzxlRw/51qbsWIN80ZgrozpylZGdfpD/M0/ZsQb5g7n5WgdfeywdfLlqp+zoJ+1Yc/KfddKOFvDlsQD9WSO/YpHtD+Ydb13sxnHm6AGMBoPuG0OdKgWUAkoBpYBS4NergAJ93XujQL8noy/dfAX6/cdqPjG2o0AfOU7ztw76M3743DxLf8m0MVw6nUR9TbWK6+i+L9WpUkApoBRQCvy6FVCgr3t/JOjPHPElKx1t8V0yHd8l0/rX4mn4Lp7Gaos1ldWLNbVoKqs1tWrRVB7XFFaJXTdlLZzCqt7yWTiFgWWLz0JdOdqan6d4rv1qgS0rB5QN3gus1WS85z8ur/mTeWLNm4zXvMl4zps0eM2dhKeuPOZOxGo5TMT9qWoC7g69NWcC7rpymzOeATV7PG4WasXs8VisWeNYYaFcZ43DYtmPw7WvxrLc3lqNYbm9pmaOYdlgZTeGZRZrNMvsHtdSu9FYrBmjcbFYoxC7wA6o6aNw0ZTIp1usaSNxHqScpo3AYk0dgdNTlIjMLJn60+Oa8hNLekvMsX+msv2RxRZK7GyrrzljvsZ+5DBWzLHl/Imj1D6qoqtTNd7qvi7VqVJAKaAUUAr8yhVQoK97g5rq68m8dpW48EB2bIhgZ0ykKqWB+gwMsc9A/No1bI1ew/GDu3obbxXk674q1alSQCmgFFAK/AYUUKCve5PETOzW5iYa6uroVA6eTh11qhQYGgq0tbbS1FCHUTXeDo03XL1KpYBSQCnwO1VAgf7v9I1VL0spoBRQCigFlAJKAaWAUmBoK6BAf2i//+rVKwWUAkoBpYBSQCmgFFAK/E4VUKD/O31j1ctSCigFlAJKAaWAUkApoBQY2goo0B/a77969UoBpYBSQCmgFFAKKAWUAr9TBRTo/07fWPWylAJKAaWAUkApoBRQCigFhrYCCvSH9vuvXr1SQCmgFFAKKAWUAkoBpcDvVAEF+r/TN1a9LKWAUkApoBRQCigFlAJKgaGtgAL9of3+q1evFFAKKAWUAkoBpYBSQCnwO1VAgf7v9I1VL0spoBRQCigFlAJKAaWAUmBoK/D/A+/Z77AurpNHAAAAAElFTkSuQmCC"/>
          <p:cNvSpPr>
            <a:spLocks noGrp="1" noChangeAspect="1" noChangeArrowheads="1"/>
          </p:cNvSpPr>
          <p:nvPr>
            <p:ph type="subTitle" idx="1"/>
          </p:nvPr>
        </p:nvSpPr>
        <p:spPr bwMode="auto">
          <a:xfrm>
            <a:off x="1636295" y="2552281"/>
            <a:ext cx="9451776" cy="430571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62500" lnSpcReduction="20000"/>
          </a:bodyPr>
          <a:lstStyle/>
          <a:p>
            <a:endParaRPr lang="fr-CA" dirty="0" smtClean="0"/>
          </a:p>
          <a:p>
            <a:endParaRPr lang="fr-CA" dirty="0"/>
          </a:p>
          <a:p>
            <a:endParaRPr lang="fr-CA" dirty="0" smtClean="0"/>
          </a:p>
          <a:p>
            <a:endParaRPr lang="fr-CA" dirty="0"/>
          </a:p>
          <a:p>
            <a:endParaRPr lang="fr-CA" dirty="0" smtClean="0"/>
          </a:p>
          <a:p>
            <a:endParaRPr lang="fr-CA" dirty="0"/>
          </a:p>
          <a:p>
            <a:endParaRPr lang="fr-CA" dirty="0" smtClean="0"/>
          </a:p>
          <a:p>
            <a:endParaRPr lang="fr-CA" dirty="0"/>
          </a:p>
          <a:p>
            <a:endParaRPr lang="fr-CA" dirty="0" smtClean="0"/>
          </a:p>
          <a:p>
            <a:endParaRPr lang="fr-CA" dirty="0"/>
          </a:p>
          <a:p>
            <a:endParaRPr lang="fr-CA" dirty="0" smtClean="0"/>
          </a:p>
          <a:p>
            <a:endParaRPr lang="fr-CA" dirty="0"/>
          </a:p>
          <a:p>
            <a:r>
              <a:rPr lang="fr-CA" sz="2900" dirty="0" smtClean="0"/>
              <a:t>Guide des normes et pratiques de gestions des vaccins, MSSS, 2021</a:t>
            </a:r>
            <a:endParaRPr lang="fr-CA" sz="2900" dirty="0"/>
          </a:p>
        </p:txBody>
      </p:sp>
    </p:spTree>
    <p:extLst>
      <p:ext uri="{BB962C8B-B14F-4D97-AF65-F5344CB8AC3E}">
        <p14:creationId xmlns:p14="http://schemas.microsoft.com/office/powerpoint/2010/main" val="3713522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99656" y="457201"/>
            <a:ext cx="6707088" cy="745957"/>
          </a:xfrm>
        </p:spPr>
        <p:txBody>
          <a:bodyPr>
            <a:normAutofit/>
          </a:bodyPr>
          <a:lstStyle/>
          <a:p>
            <a:pPr algn="ctr"/>
            <a:r>
              <a:rPr lang="fr-CA" sz="3200" cap="small" dirty="0" smtClean="0"/>
              <a:t>P</a:t>
            </a:r>
            <a:r>
              <a:rPr lang="fr-CA" sz="3200" dirty="0" smtClean="0"/>
              <a:t>etites glacières</a:t>
            </a:r>
            <a:endParaRPr lang="fr-CA" sz="3200" cap="small" dirty="0"/>
          </a:p>
        </p:txBody>
      </p:sp>
      <p:sp>
        <p:nvSpPr>
          <p:cNvPr id="3" name="Espace réservé du contenu 2"/>
          <p:cNvSpPr>
            <a:spLocks noGrp="1"/>
          </p:cNvSpPr>
          <p:nvPr>
            <p:ph idx="1"/>
          </p:nvPr>
        </p:nvSpPr>
        <p:spPr>
          <a:xfrm>
            <a:off x="3199205" y="1408176"/>
            <a:ext cx="6779096" cy="4500902"/>
          </a:xfrm>
        </p:spPr>
        <p:txBody>
          <a:bodyPr>
            <a:normAutofit/>
          </a:bodyPr>
          <a:lstStyle/>
          <a:p>
            <a:r>
              <a:rPr lang="fr-CA" sz="2400" dirty="0"/>
              <a:t>Étape d’emballage :</a:t>
            </a:r>
          </a:p>
          <a:p>
            <a:pPr lvl="1"/>
            <a:r>
              <a:rPr lang="fr-CA" sz="2400" dirty="0" smtClean="0"/>
              <a:t>Accumulateur de froid (</a:t>
            </a:r>
            <a:r>
              <a:rPr lang="fr-CA" sz="2400" dirty="0" err="1" smtClean="0"/>
              <a:t>Icepack</a:t>
            </a:r>
            <a:r>
              <a:rPr lang="fr-CA" sz="2400" dirty="0" smtClean="0"/>
              <a:t>)</a:t>
            </a:r>
          </a:p>
          <a:p>
            <a:pPr lvl="1"/>
            <a:r>
              <a:rPr lang="fr-CA" sz="2400" dirty="0" smtClean="0"/>
              <a:t>Papier </a:t>
            </a:r>
            <a:r>
              <a:rPr lang="fr-CA" sz="2400" dirty="0"/>
              <a:t>bulle</a:t>
            </a:r>
          </a:p>
          <a:p>
            <a:pPr lvl="1"/>
            <a:r>
              <a:rPr lang="fr-CA" sz="2400" dirty="0" smtClean="0"/>
              <a:t>Sac réfrigérant</a:t>
            </a:r>
          </a:p>
          <a:p>
            <a:pPr lvl="1"/>
            <a:r>
              <a:rPr lang="fr-CA" sz="2400" dirty="0" smtClean="0"/>
              <a:t>Vaccins</a:t>
            </a:r>
            <a:endParaRPr lang="fr-CA" sz="2400" dirty="0"/>
          </a:p>
          <a:p>
            <a:pPr lvl="1"/>
            <a:r>
              <a:rPr lang="fr-CA" sz="2400" dirty="0" smtClean="0"/>
              <a:t>Sonde de glycol</a:t>
            </a:r>
          </a:p>
          <a:p>
            <a:pPr lvl="1"/>
            <a:r>
              <a:rPr lang="fr-CA" sz="2400" dirty="0" smtClean="0"/>
              <a:t>Sac réfrigérant</a:t>
            </a:r>
          </a:p>
          <a:p>
            <a:pPr lvl="1"/>
            <a:r>
              <a:rPr lang="fr-CA" sz="2400" dirty="0" smtClean="0"/>
              <a:t>Papier </a:t>
            </a:r>
            <a:r>
              <a:rPr lang="fr-CA" sz="2400" dirty="0"/>
              <a:t>bulle</a:t>
            </a:r>
          </a:p>
          <a:p>
            <a:pPr lvl="1"/>
            <a:r>
              <a:rPr lang="fr-CA" sz="2400" dirty="0"/>
              <a:t>A</a:t>
            </a:r>
            <a:r>
              <a:rPr lang="fr-CA" sz="2400" dirty="0" smtClean="0"/>
              <a:t>ccumulateurs </a:t>
            </a:r>
            <a:r>
              <a:rPr lang="fr-CA" sz="2400" dirty="0"/>
              <a:t>de froid </a:t>
            </a:r>
            <a:r>
              <a:rPr lang="fr-CA" sz="2400" dirty="0" smtClean="0"/>
              <a:t>(</a:t>
            </a:r>
            <a:r>
              <a:rPr lang="fr-CA" sz="2400" dirty="0" err="1" smtClean="0"/>
              <a:t>Icepack</a:t>
            </a:r>
            <a:r>
              <a:rPr lang="fr-CA" sz="2400" dirty="0" smtClean="0"/>
              <a:t>)</a:t>
            </a:r>
          </a:p>
          <a:p>
            <a:pPr lvl="1"/>
            <a:r>
              <a:rPr lang="fr-CA" sz="2400" dirty="0" smtClean="0"/>
              <a:t>Papier </a:t>
            </a:r>
            <a:r>
              <a:rPr lang="fr-CA" sz="2400" dirty="0"/>
              <a:t>chiffonné au tour </a:t>
            </a:r>
            <a:r>
              <a:rPr lang="fr-CA" sz="2400" dirty="0" smtClean="0"/>
              <a:t>de l’accumulateur </a:t>
            </a:r>
            <a:r>
              <a:rPr lang="fr-CA" sz="2400" dirty="0"/>
              <a:t>de froid</a:t>
            </a:r>
          </a:p>
          <a:p>
            <a:pPr marL="457200" lvl="1" indent="0">
              <a:buNone/>
            </a:pPr>
            <a:endParaRPr lang="fr-CA" sz="2400" dirty="0"/>
          </a:p>
        </p:txBody>
      </p:sp>
    </p:spTree>
    <p:extLst>
      <p:ext uri="{BB962C8B-B14F-4D97-AF65-F5344CB8AC3E}">
        <p14:creationId xmlns:p14="http://schemas.microsoft.com/office/powerpoint/2010/main" val="3682987139"/>
      </p:ext>
    </p:extLst>
  </p:cSld>
  <p:clrMapOvr>
    <a:masterClrMapping/>
  </p:clrMapOvr>
  <mc:AlternateContent xmlns:mc="http://schemas.openxmlformats.org/markup-compatibility/2006" xmlns:p14="http://schemas.microsoft.com/office/powerpoint/2010/main">
    <mc:Choice Requires="p14">
      <p:transition spd="slow" p14:dur="2000" advTm="25515"/>
    </mc:Choice>
    <mc:Fallback xmlns="">
      <p:transition spd="slow" advTm="2551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88093" y="260648"/>
            <a:ext cx="8098296" cy="1143000"/>
          </a:xfrm>
        </p:spPr>
        <p:txBody>
          <a:bodyPr>
            <a:normAutofit fontScale="90000"/>
          </a:bodyPr>
          <a:lstStyle/>
          <a:p>
            <a:r>
              <a:rPr lang="fr-CA" dirty="0" smtClean="0"/>
              <a:t>Coupe transversale de la glacière</a:t>
            </a:r>
            <a:endParaRPr lang="fr-CA" dirty="0"/>
          </a:p>
        </p:txBody>
      </p:sp>
      <p:pic>
        <p:nvPicPr>
          <p:cNvPr id="3" name="Image 2"/>
          <p:cNvPicPr>
            <a:picLocks noChangeAspect="1"/>
          </p:cNvPicPr>
          <p:nvPr/>
        </p:nvPicPr>
        <p:blipFill>
          <a:blip r:embed="rId2"/>
          <a:stretch>
            <a:fillRect/>
          </a:stretch>
        </p:blipFill>
        <p:spPr>
          <a:xfrm>
            <a:off x="2010346" y="1151382"/>
            <a:ext cx="7000875" cy="5524500"/>
          </a:xfrm>
          <a:prstGeom prst="rect">
            <a:avLst/>
          </a:prstGeom>
        </p:spPr>
      </p:pic>
      <p:sp>
        <p:nvSpPr>
          <p:cNvPr id="5" name="Espace réservé du contenu 4"/>
          <p:cNvSpPr>
            <a:spLocks noGrp="1"/>
          </p:cNvSpPr>
          <p:nvPr>
            <p:ph idx="1"/>
          </p:nvPr>
        </p:nvSpPr>
        <p:spPr/>
        <p:txBody>
          <a:bodyPr/>
          <a:lstStyle/>
          <a:p>
            <a:endParaRPr lang="fr-CA" dirty="0"/>
          </a:p>
        </p:txBody>
      </p:sp>
    </p:spTree>
    <p:extLst>
      <p:ext uri="{BB962C8B-B14F-4D97-AF65-F5344CB8AC3E}">
        <p14:creationId xmlns:p14="http://schemas.microsoft.com/office/powerpoint/2010/main" val="3777365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51721" y="260648"/>
            <a:ext cx="7934667" cy="1143000"/>
          </a:xfrm>
        </p:spPr>
        <p:txBody>
          <a:bodyPr/>
          <a:lstStyle/>
          <a:p>
            <a:r>
              <a:rPr lang="fr-CA" dirty="0" smtClean="0"/>
              <a:t>Glacières de matériel</a:t>
            </a:r>
            <a:endParaRPr lang="fr-CA" dirty="0"/>
          </a:p>
        </p:txBody>
      </p:sp>
      <p:sp>
        <p:nvSpPr>
          <p:cNvPr id="3" name="Espace réservé du contenu 2"/>
          <p:cNvSpPr>
            <a:spLocks noGrp="1"/>
          </p:cNvSpPr>
          <p:nvPr>
            <p:ph idx="1"/>
          </p:nvPr>
        </p:nvSpPr>
        <p:spPr>
          <a:xfrm>
            <a:off x="2897204" y="1600201"/>
            <a:ext cx="8685196" cy="4133056"/>
          </a:xfrm>
        </p:spPr>
        <p:txBody>
          <a:bodyPr/>
          <a:lstStyle/>
          <a:p>
            <a:r>
              <a:rPr lang="fr-CA" dirty="0" smtClean="0"/>
              <a:t>Une glacière peut-être utilisée pour amener des accumulateurs de froids de surplus et des sacs réfrigérants;</a:t>
            </a:r>
          </a:p>
          <a:p>
            <a:r>
              <a:rPr lang="fr-CA" dirty="0" smtClean="0"/>
              <a:t>Pourront être utilisés pour refaire les glacières et pour changer les accumulateurs sur les tables des vaccinateurs chaque 4 heures. </a:t>
            </a:r>
            <a:endParaRPr lang="fr-CA" dirty="0"/>
          </a:p>
        </p:txBody>
      </p:sp>
    </p:spTree>
    <p:extLst>
      <p:ext uri="{BB962C8B-B14F-4D97-AF65-F5344CB8AC3E}">
        <p14:creationId xmlns:p14="http://schemas.microsoft.com/office/powerpoint/2010/main" val="306261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65095" y="260648"/>
            <a:ext cx="8021294" cy="1143000"/>
          </a:xfrm>
        </p:spPr>
        <p:txBody>
          <a:bodyPr/>
          <a:lstStyle/>
          <a:p>
            <a:r>
              <a:rPr lang="fr-CA" dirty="0" smtClean="0"/>
              <a:t>Bris de la chaîne de froid </a:t>
            </a:r>
            <a:endParaRPr lang="fr-CA" dirty="0"/>
          </a:p>
        </p:txBody>
      </p:sp>
      <p:sp>
        <p:nvSpPr>
          <p:cNvPr id="3" name="Espace réservé du contenu 2"/>
          <p:cNvSpPr>
            <a:spLocks noGrp="1"/>
          </p:cNvSpPr>
          <p:nvPr>
            <p:ph idx="1"/>
          </p:nvPr>
        </p:nvSpPr>
        <p:spPr>
          <a:xfrm>
            <a:off x="2800952" y="1403648"/>
            <a:ext cx="8781448" cy="5180031"/>
          </a:xfrm>
        </p:spPr>
        <p:txBody>
          <a:bodyPr>
            <a:normAutofit fontScale="85000" lnSpcReduction="20000"/>
          </a:bodyPr>
          <a:lstStyle/>
          <a:p>
            <a:pPr>
              <a:lnSpc>
                <a:spcPct val="110000"/>
              </a:lnSpc>
            </a:pPr>
            <a:r>
              <a:rPr lang="fr-CA" sz="2600" dirty="0"/>
              <a:t>Chaque vaccin a un temps de conservation qui lui est propre et qui peut différer selon le lot et sa date </a:t>
            </a:r>
            <a:r>
              <a:rPr lang="fr-CA" sz="2600" dirty="0" smtClean="0"/>
              <a:t>d’expiration</a:t>
            </a:r>
            <a:r>
              <a:rPr lang="fr-CA" sz="2600" dirty="0"/>
              <a:t>;</a:t>
            </a:r>
            <a:endParaRPr lang="fr-CA" sz="2600" dirty="0" smtClean="0"/>
          </a:p>
          <a:p>
            <a:pPr>
              <a:lnSpc>
                <a:spcPct val="110000"/>
              </a:lnSpc>
            </a:pPr>
            <a:r>
              <a:rPr lang="fr-CA" sz="2600" dirty="0" smtClean="0"/>
              <a:t>Un BCF se produit lorsque la température de conservation des vaccins est en bas de 2</a:t>
            </a:r>
            <a:r>
              <a:rPr lang="fr-CA" sz="2600" baseline="30000" dirty="0" smtClean="0"/>
              <a:t>0 </a:t>
            </a:r>
            <a:r>
              <a:rPr lang="fr-CA" sz="2600" dirty="0"/>
              <a:t>C </a:t>
            </a:r>
            <a:r>
              <a:rPr lang="fr-CA" sz="2600" dirty="0" smtClean="0"/>
              <a:t>et en haut de </a:t>
            </a:r>
            <a:r>
              <a:rPr lang="fr-CA" sz="2600" dirty="0"/>
              <a:t>8</a:t>
            </a:r>
            <a:r>
              <a:rPr lang="fr-CA" sz="2600" baseline="30000" dirty="0"/>
              <a:t>0 </a:t>
            </a:r>
            <a:r>
              <a:rPr lang="fr-CA" sz="2600" dirty="0"/>
              <a:t>C </a:t>
            </a:r>
            <a:r>
              <a:rPr lang="fr-CA" sz="2600" dirty="0" smtClean="0"/>
              <a:t>pendant plus d’une heure;</a:t>
            </a:r>
            <a:endParaRPr lang="fr-CA" sz="2600" dirty="0"/>
          </a:p>
          <a:p>
            <a:pPr>
              <a:lnSpc>
                <a:spcPct val="110000"/>
              </a:lnSpc>
            </a:pPr>
            <a:r>
              <a:rPr lang="fr-CA" sz="2600" dirty="0" smtClean="0"/>
              <a:t>Nous débutons toujours le calcul de temps du BCF avec la dernière prise de température adéquate;</a:t>
            </a:r>
          </a:p>
          <a:p>
            <a:pPr>
              <a:lnSpc>
                <a:spcPct val="110000"/>
              </a:lnSpc>
            </a:pPr>
            <a:r>
              <a:rPr lang="fr-CA" sz="2600" dirty="0" smtClean="0"/>
              <a:t>Les temps du BCF sont cumulatifs sur les vaccins;</a:t>
            </a:r>
          </a:p>
          <a:p>
            <a:pPr>
              <a:lnSpc>
                <a:spcPct val="110000"/>
              </a:lnSpc>
            </a:pPr>
            <a:r>
              <a:rPr lang="fr-CA" sz="2600" dirty="0" smtClean="0"/>
              <a:t>Lorsque la personne est vaccinée avec un vaccin ayant eu un BCF, cette information doit être indiquée dans la fiche vaccinale du client à la section commentaire</a:t>
            </a:r>
            <a:r>
              <a:rPr lang="fr-CA" dirty="0"/>
              <a:t>;</a:t>
            </a:r>
            <a:endParaRPr lang="fr-CA" dirty="0" smtClean="0"/>
          </a:p>
          <a:p>
            <a:pPr>
              <a:lnSpc>
                <a:spcPct val="110000"/>
              </a:lnSpc>
            </a:pPr>
            <a:r>
              <a:rPr lang="fr-CA" sz="2600" dirty="0" smtClean="0"/>
              <a:t>Une revaccination peut-être nécessaire si le vaccin administré a subi un BCF et que l’évènement a été déclaré après la vaccination et que celui-ci n’était plus bon. </a:t>
            </a:r>
          </a:p>
          <a:p>
            <a:endParaRPr lang="fr-CA" dirty="0"/>
          </a:p>
        </p:txBody>
      </p:sp>
    </p:spTree>
    <p:extLst>
      <p:ext uri="{BB962C8B-B14F-4D97-AF65-F5344CB8AC3E}">
        <p14:creationId xmlns:p14="http://schemas.microsoft.com/office/powerpoint/2010/main" val="2007807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68841" y="260648"/>
            <a:ext cx="8117547" cy="1143000"/>
          </a:xfrm>
        </p:spPr>
        <p:txBody>
          <a:bodyPr>
            <a:normAutofit fontScale="90000"/>
          </a:bodyPr>
          <a:lstStyle/>
          <a:p>
            <a:r>
              <a:rPr lang="fr-CA" dirty="0" smtClean="0"/>
              <a:t>Formulaire de bris de chaîne de froid.  </a:t>
            </a:r>
            <a:endParaRPr lang="fr-CA" dirty="0"/>
          </a:p>
        </p:txBody>
      </p:sp>
      <p:sp>
        <p:nvSpPr>
          <p:cNvPr id="3" name="Espace réservé du contenu 2"/>
          <p:cNvSpPr>
            <a:spLocks noGrp="1"/>
          </p:cNvSpPr>
          <p:nvPr>
            <p:ph idx="1"/>
          </p:nvPr>
        </p:nvSpPr>
        <p:spPr>
          <a:xfrm>
            <a:off x="3118585" y="1600201"/>
            <a:ext cx="8463815" cy="4133056"/>
          </a:xfrm>
        </p:spPr>
        <p:txBody>
          <a:bodyPr>
            <a:normAutofit fontScale="55000" lnSpcReduction="20000"/>
          </a:bodyPr>
          <a:lstStyle/>
          <a:p>
            <a:pPr>
              <a:lnSpc>
                <a:spcPct val="120000"/>
              </a:lnSpc>
            </a:pPr>
            <a:r>
              <a:rPr lang="fr-CA" dirty="0" smtClean="0"/>
              <a:t>Tous les BCF sont consignés dans SI-PMI par la </a:t>
            </a:r>
            <a:r>
              <a:rPr lang="fr-CA" dirty="0" err="1" smtClean="0"/>
              <a:t>DSPu</a:t>
            </a:r>
            <a:r>
              <a:rPr lang="fr-CA" dirty="0" smtClean="0"/>
              <a:t>;</a:t>
            </a:r>
          </a:p>
          <a:p>
            <a:pPr>
              <a:lnSpc>
                <a:spcPct val="120000"/>
              </a:lnSpc>
            </a:pPr>
            <a:r>
              <a:rPr lang="fr-CA" dirty="0" smtClean="0"/>
              <a:t>Peut-être complété par toutes personnes qui constatent le BCF;</a:t>
            </a:r>
          </a:p>
          <a:p>
            <a:pPr>
              <a:lnSpc>
                <a:spcPct val="120000"/>
              </a:lnSpc>
            </a:pPr>
            <a:r>
              <a:rPr lang="fr-CA" dirty="0" smtClean="0"/>
              <a:t>Vous trouvez le formulaire au </a:t>
            </a:r>
            <a:r>
              <a:rPr lang="fr-CA" dirty="0"/>
              <a:t>lien suivant: </a:t>
            </a:r>
            <a:r>
              <a:rPr lang="fr-CA" dirty="0">
                <a:hlinkClick r:id="rId2"/>
              </a:rPr>
              <a:t>https://</a:t>
            </a:r>
            <a:r>
              <a:rPr lang="fr-CA" dirty="0" smtClean="0">
                <a:hlinkClick r:id="rId2"/>
              </a:rPr>
              <a:t>www.ciusss-capitalenationale.gouv.qc.ca/sites/d8/files/docs/SantePublique/DSPub_Formulaire-Evaluation-BCF-octobre-2019.pdf</a:t>
            </a:r>
            <a:endParaRPr lang="fr-CA" dirty="0" smtClean="0"/>
          </a:p>
          <a:p>
            <a:pPr>
              <a:lnSpc>
                <a:spcPct val="120000"/>
              </a:lnSpc>
            </a:pPr>
            <a:r>
              <a:rPr lang="fr-CA" dirty="0" smtClean="0"/>
              <a:t>Bien compléter les renseignements demandés et inscrire le lieu de l’évènement et vos coordonnées pour que nous puissions vous rejoindre en tout temps;</a:t>
            </a:r>
          </a:p>
          <a:p>
            <a:pPr>
              <a:lnSpc>
                <a:spcPct val="120000"/>
              </a:lnSpc>
            </a:pPr>
            <a:r>
              <a:rPr lang="fr-CA" dirty="0" smtClean="0"/>
              <a:t>Faire parvenir votre grille de température avec le formulaire de BCF;</a:t>
            </a:r>
          </a:p>
          <a:p>
            <a:pPr>
              <a:lnSpc>
                <a:spcPct val="120000"/>
              </a:lnSpc>
            </a:pPr>
            <a:r>
              <a:rPr lang="fr-CA" dirty="0" smtClean="0"/>
              <a:t> </a:t>
            </a:r>
            <a:r>
              <a:rPr lang="fr-CA" dirty="0"/>
              <a:t>Le formulaire doit être acheminé à la </a:t>
            </a:r>
            <a:r>
              <a:rPr lang="fr-CA" dirty="0" err="1"/>
              <a:t>DSPu</a:t>
            </a:r>
            <a:r>
              <a:rPr lang="fr-CA" dirty="0"/>
              <a:t>, par fax, au </a:t>
            </a:r>
            <a:r>
              <a:rPr lang="fr-CA" dirty="0" smtClean="0"/>
              <a:t>418 666-2591 </a:t>
            </a:r>
            <a:r>
              <a:rPr lang="fr-CA" dirty="0"/>
              <a:t>ou par courriel </a:t>
            </a:r>
            <a:r>
              <a:rPr lang="fr-CA" dirty="0" smtClean="0">
                <a:hlinkClick r:id="rId3"/>
              </a:rPr>
              <a:t>immunisation.dspu.ciussscn@ssss.gouv.qc.ca</a:t>
            </a:r>
            <a:r>
              <a:rPr lang="fr-CA" dirty="0" smtClean="0"/>
              <a:t>;</a:t>
            </a:r>
            <a:endParaRPr lang="fr-CA" dirty="0"/>
          </a:p>
          <a:p>
            <a:pPr algn="just">
              <a:lnSpc>
                <a:spcPct val="120000"/>
              </a:lnSpc>
            </a:pPr>
            <a:r>
              <a:rPr lang="fr-CA" dirty="0"/>
              <a:t>Attendre l’évaluation de la qualité des vaccins de la </a:t>
            </a:r>
            <a:r>
              <a:rPr lang="fr-CA" dirty="0" err="1" smtClean="0"/>
              <a:t>DSPu</a:t>
            </a:r>
            <a:r>
              <a:rPr lang="fr-CA" dirty="0" smtClean="0"/>
              <a:t> avant de les réutiliser.</a:t>
            </a:r>
            <a:endParaRPr lang="fr-CA" dirty="0"/>
          </a:p>
          <a:p>
            <a:pPr>
              <a:lnSpc>
                <a:spcPct val="120000"/>
              </a:lnSpc>
            </a:pPr>
            <a:endParaRPr lang="fr-CA" dirty="0"/>
          </a:p>
        </p:txBody>
      </p:sp>
      <p:pic>
        <p:nvPicPr>
          <p:cNvPr id="4" name="Image 3"/>
          <p:cNvPicPr>
            <a:picLocks noChangeAspect="1"/>
          </p:cNvPicPr>
          <p:nvPr/>
        </p:nvPicPr>
        <p:blipFill>
          <a:blip r:embed="rId4"/>
          <a:stretch>
            <a:fillRect/>
          </a:stretch>
        </p:blipFill>
        <p:spPr>
          <a:xfrm>
            <a:off x="0" y="4880176"/>
            <a:ext cx="3137455" cy="1886383"/>
          </a:xfrm>
          <a:prstGeom prst="rect">
            <a:avLst/>
          </a:prstGeom>
        </p:spPr>
      </p:pic>
    </p:spTree>
    <p:extLst>
      <p:ext uri="{BB962C8B-B14F-4D97-AF65-F5344CB8AC3E}">
        <p14:creationId xmlns:p14="http://schemas.microsoft.com/office/powerpoint/2010/main" val="20877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7648" y="692696"/>
            <a:ext cx="6707088" cy="1143000"/>
          </a:xfrm>
        </p:spPr>
        <p:txBody>
          <a:bodyPr/>
          <a:lstStyle/>
          <a:p>
            <a:pPr algn="ctr"/>
            <a:r>
              <a:rPr lang="fr-CA" sz="3200" cap="small" dirty="0" smtClean="0"/>
              <a:t>Objectif</a:t>
            </a:r>
            <a:r>
              <a:rPr lang="fr-CA" dirty="0" smtClean="0"/>
              <a:t> </a:t>
            </a:r>
            <a:endParaRPr lang="fr-CA" dirty="0"/>
          </a:p>
        </p:txBody>
      </p:sp>
      <p:sp>
        <p:nvSpPr>
          <p:cNvPr id="3" name="Espace réservé du contenu 2"/>
          <p:cNvSpPr>
            <a:spLocks noGrp="1"/>
          </p:cNvSpPr>
          <p:nvPr>
            <p:ph idx="1"/>
          </p:nvPr>
        </p:nvSpPr>
        <p:spPr>
          <a:xfrm>
            <a:off x="2927648" y="2132856"/>
            <a:ext cx="7211144" cy="4133056"/>
          </a:xfrm>
        </p:spPr>
        <p:txBody>
          <a:bodyPr>
            <a:normAutofit/>
          </a:bodyPr>
          <a:lstStyle/>
          <a:p>
            <a:pPr marL="0" indent="0">
              <a:buNone/>
            </a:pPr>
            <a:endParaRPr lang="fr-CA" dirty="0" smtClean="0"/>
          </a:p>
          <a:p>
            <a:r>
              <a:rPr lang="fr-CA" dirty="0" smtClean="0"/>
              <a:t>Connaître les normes de gestion des produits immunisant.</a:t>
            </a:r>
          </a:p>
          <a:p>
            <a:pPr marL="0" indent="0">
              <a:buNone/>
            </a:pPr>
            <a:endParaRPr lang="fr-CA" dirty="0" smtClean="0"/>
          </a:p>
          <a:p>
            <a:endParaRPr lang="fr-CA" dirty="0"/>
          </a:p>
        </p:txBody>
      </p:sp>
    </p:spTree>
    <p:extLst>
      <p:ext uri="{BB962C8B-B14F-4D97-AF65-F5344CB8AC3E}">
        <p14:creationId xmlns:p14="http://schemas.microsoft.com/office/powerpoint/2010/main" val="1283440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00399" y="260648"/>
            <a:ext cx="8285989" cy="1143000"/>
          </a:xfrm>
        </p:spPr>
        <p:txBody>
          <a:bodyPr/>
          <a:lstStyle/>
          <a:p>
            <a:r>
              <a:rPr lang="fr-CA" dirty="0" smtClean="0"/>
              <a:t>Bilans de fin de journée</a:t>
            </a:r>
            <a:endParaRPr lang="fr-CA" dirty="0"/>
          </a:p>
        </p:txBody>
      </p:sp>
      <p:sp>
        <p:nvSpPr>
          <p:cNvPr id="3" name="Espace réservé du contenu 2"/>
          <p:cNvSpPr>
            <a:spLocks noGrp="1"/>
          </p:cNvSpPr>
          <p:nvPr>
            <p:ph idx="1"/>
          </p:nvPr>
        </p:nvSpPr>
        <p:spPr>
          <a:xfrm>
            <a:off x="3200399" y="1600201"/>
            <a:ext cx="8382001" cy="4133056"/>
          </a:xfrm>
        </p:spPr>
        <p:txBody>
          <a:bodyPr>
            <a:normAutofit fontScale="92500" lnSpcReduction="10000"/>
          </a:bodyPr>
          <a:lstStyle/>
          <a:p>
            <a:r>
              <a:rPr lang="fr-CA" dirty="0" smtClean="0"/>
              <a:t>Doivent être complétés à la fin de chaque clinique;</a:t>
            </a:r>
          </a:p>
          <a:p>
            <a:r>
              <a:rPr lang="fr-CA" dirty="0" smtClean="0"/>
              <a:t>Inscrire le site de vaccination, la date, le nom et le # téléphone de la personne responsable;</a:t>
            </a:r>
          </a:p>
          <a:p>
            <a:r>
              <a:rPr lang="fr-CA" dirty="0" smtClean="0"/>
              <a:t>Inscrire le nombre de doses utilisées dans la journée;</a:t>
            </a:r>
          </a:p>
          <a:p>
            <a:r>
              <a:rPr lang="fr-CA" dirty="0" smtClean="0"/>
              <a:t>Inscrire le nombre de doses restantes;</a:t>
            </a:r>
          </a:p>
          <a:p>
            <a:r>
              <a:rPr lang="fr-CA" dirty="0" smtClean="0"/>
              <a:t>Inscrire le nombre de doses qui ont été détruites avec le # de lot et la raison;</a:t>
            </a:r>
          </a:p>
          <a:p>
            <a:r>
              <a:rPr lang="fr-CA" dirty="0" smtClean="0"/>
              <a:t>Transmettre le formulaire aux adresses indiquées sur le formulaire</a:t>
            </a:r>
            <a:endParaRPr lang="fr-CA" dirty="0"/>
          </a:p>
        </p:txBody>
      </p:sp>
    </p:spTree>
    <p:extLst>
      <p:ext uri="{BB962C8B-B14F-4D97-AF65-F5344CB8AC3E}">
        <p14:creationId xmlns:p14="http://schemas.microsoft.com/office/powerpoint/2010/main" val="4141850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CA" dirty="0" smtClean="0"/>
              <a:t/>
            </a:r>
            <a:br>
              <a:rPr lang="fr-CA" dirty="0" smtClean="0"/>
            </a:br>
            <a:r>
              <a:rPr lang="fr-CA" dirty="0" smtClean="0"/>
              <a:t>Formation sur ENA</a:t>
            </a:r>
            <a:br>
              <a:rPr lang="fr-CA" dirty="0" smtClean="0"/>
            </a:br>
            <a:r>
              <a:rPr lang="fr-CA" dirty="0" smtClean="0"/>
              <a:t>Gestion des vaccins </a:t>
            </a:r>
            <a:endParaRPr lang="fr-CA" dirty="0"/>
          </a:p>
        </p:txBody>
      </p:sp>
      <p:pic>
        <p:nvPicPr>
          <p:cNvPr id="4" name="Espace réservé du contenu 3"/>
          <p:cNvPicPr>
            <a:picLocks noGrp="1" noChangeAspect="1"/>
          </p:cNvPicPr>
          <p:nvPr>
            <p:ph idx="1"/>
          </p:nvPr>
        </p:nvPicPr>
        <p:blipFill>
          <a:blip r:embed="rId2"/>
          <a:stretch>
            <a:fillRect/>
          </a:stretch>
        </p:blipFill>
        <p:spPr>
          <a:xfrm>
            <a:off x="7795542" y="2724150"/>
            <a:ext cx="3999904" cy="4133850"/>
          </a:xfrm>
          <a:prstGeom prst="rect">
            <a:avLst/>
          </a:prstGeom>
        </p:spPr>
      </p:pic>
      <p:pic>
        <p:nvPicPr>
          <p:cNvPr id="3" name="Image 2"/>
          <p:cNvPicPr>
            <a:picLocks noChangeAspect="1"/>
          </p:cNvPicPr>
          <p:nvPr/>
        </p:nvPicPr>
        <p:blipFill>
          <a:blip r:embed="rId3"/>
          <a:stretch>
            <a:fillRect/>
          </a:stretch>
        </p:blipFill>
        <p:spPr>
          <a:xfrm>
            <a:off x="975909" y="2849076"/>
            <a:ext cx="6039088" cy="2808727"/>
          </a:xfrm>
          <a:prstGeom prst="rect">
            <a:avLst/>
          </a:prstGeom>
        </p:spPr>
      </p:pic>
    </p:spTree>
    <p:extLst>
      <p:ext uri="{BB962C8B-B14F-4D97-AF65-F5344CB8AC3E}">
        <p14:creationId xmlns:p14="http://schemas.microsoft.com/office/powerpoint/2010/main" val="3418975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41853" y="233216"/>
            <a:ext cx="8942784" cy="781768"/>
          </a:xfrm>
        </p:spPr>
        <p:txBody>
          <a:bodyPr/>
          <a:lstStyle/>
          <a:p>
            <a:pPr algn="ctr"/>
            <a:r>
              <a:rPr lang="en-CA" dirty="0"/>
              <a:t>Aide </a:t>
            </a:r>
            <a:r>
              <a:rPr lang="en-CA" dirty="0" smtClean="0"/>
              <a:t>mémoire</a:t>
            </a:r>
            <a:endParaRPr lang="fr-CA" dirty="0"/>
          </a:p>
        </p:txBody>
      </p:sp>
      <p:sp>
        <p:nvSpPr>
          <p:cNvPr id="4" name="Titre 1"/>
          <p:cNvSpPr>
            <a:spLocks noGrp="1"/>
          </p:cNvSpPr>
          <p:nvPr>
            <p:ph idx="1"/>
          </p:nvPr>
        </p:nvSpPr>
        <p:spPr>
          <a:xfrm>
            <a:off x="2639616" y="905256"/>
            <a:ext cx="8278320" cy="5745801"/>
          </a:xfrm>
        </p:spPr>
        <p:txBody>
          <a:bodyPr>
            <a:noAutofit/>
          </a:bodyPr>
          <a:lstStyle/>
          <a:p>
            <a:pPr lvl="1">
              <a:buFont typeface="Arial" panose="020B0604020202020204" pitchFamily="34" charset="0"/>
              <a:buChar char="•"/>
            </a:pPr>
            <a:endParaRPr lang="en-CA" sz="2200" dirty="0" smtClean="0"/>
          </a:p>
          <a:p>
            <a:pPr lvl="1">
              <a:buFont typeface="Arial" panose="020B0604020202020204" pitchFamily="34" charset="0"/>
              <a:buChar char="•"/>
            </a:pPr>
            <a:r>
              <a:rPr lang="en-CA" sz="2400" dirty="0" smtClean="0"/>
              <a:t>**</a:t>
            </a:r>
            <a:r>
              <a:rPr lang="en-CA" sz="2400" b="1" dirty="0" smtClean="0"/>
              <a:t> Le thermometer, les </a:t>
            </a:r>
            <a:r>
              <a:rPr lang="en-CA" sz="2400" b="1" dirty="0" err="1" smtClean="0"/>
              <a:t>glacières</a:t>
            </a:r>
            <a:r>
              <a:rPr lang="en-CA" sz="2400" b="1" dirty="0" smtClean="0"/>
              <a:t>, les “icepacks” </a:t>
            </a:r>
            <a:r>
              <a:rPr lang="en-CA" sz="2400" b="1" dirty="0" err="1" smtClean="0"/>
              <a:t>doivent</a:t>
            </a:r>
            <a:r>
              <a:rPr lang="en-CA" sz="2400" b="1" dirty="0" smtClean="0"/>
              <a:t> </a:t>
            </a:r>
            <a:r>
              <a:rPr lang="en-CA" sz="2400" b="1" dirty="0" err="1" smtClean="0"/>
              <a:t>être</a:t>
            </a:r>
            <a:r>
              <a:rPr lang="en-CA" sz="2400" b="1" dirty="0" smtClean="0"/>
              <a:t> </a:t>
            </a:r>
            <a:r>
              <a:rPr lang="en-CA" sz="2400" b="1" dirty="0" err="1" smtClean="0"/>
              <a:t>retournés</a:t>
            </a:r>
            <a:r>
              <a:rPr lang="en-CA" sz="2400" b="1" dirty="0" smtClean="0"/>
              <a:t> au SRPIQ </a:t>
            </a:r>
            <a:r>
              <a:rPr lang="en-CA" sz="2400" b="1" dirty="0" err="1" smtClean="0"/>
              <a:t>rapidement</a:t>
            </a:r>
            <a:r>
              <a:rPr lang="en-CA" sz="2400" b="1" dirty="0" smtClean="0"/>
              <a:t>.**</a:t>
            </a:r>
            <a:endParaRPr lang="en-CA" sz="2400" dirty="0" smtClean="0"/>
          </a:p>
          <a:p>
            <a:pPr lvl="1">
              <a:buFont typeface="Arial" panose="020B0604020202020204" pitchFamily="34" charset="0"/>
              <a:buChar char="•"/>
            </a:pPr>
            <a:r>
              <a:rPr lang="en-CA" sz="2200" dirty="0" err="1" smtClean="0"/>
              <a:t>Vérifier</a:t>
            </a:r>
            <a:r>
              <a:rPr lang="en-CA" sz="2200" dirty="0" smtClean="0"/>
              <a:t> </a:t>
            </a:r>
            <a:r>
              <a:rPr lang="en-CA" sz="2200" dirty="0"/>
              <a:t>que la </a:t>
            </a:r>
            <a:r>
              <a:rPr lang="en-CA" sz="2200" dirty="0" smtClean="0"/>
              <a:t>glacière </a:t>
            </a:r>
            <a:r>
              <a:rPr lang="en-CA" sz="2200" dirty="0"/>
              <a:t>soit </a:t>
            </a:r>
            <a:r>
              <a:rPr lang="en-CA" sz="2200" dirty="0" err="1" smtClean="0"/>
              <a:t>montée</a:t>
            </a:r>
            <a:r>
              <a:rPr lang="en-CA" sz="2200" dirty="0" smtClean="0"/>
              <a:t> de </a:t>
            </a:r>
            <a:r>
              <a:rPr lang="en-CA" sz="2200" dirty="0"/>
              <a:t>la bonne </a:t>
            </a:r>
            <a:r>
              <a:rPr lang="en-CA" sz="2200" dirty="0" smtClean="0"/>
              <a:t>façon;</a:t>
            </a:r>
          </a:p>
          <a:p>
            <a:pPr lvl="1">
              <a:buFont typeface="Arial" panose="020B0604020202020204" pitchFamily="34" charset="0"/>
              <a:buChar char="•"/>
            </a:pPr>
            <a:r>
              <a:rPr lang="fr-CA" sz="2200" dirty="0" smtClean="0"/>
              <a:t>La </a:t>
            </a:r>
            <a:r>
              <a:rPr lang="fr-CA" sz="2200" dirty="0"/>
              <a:t>glace ne doit pas toucher directement les </a:t>
            </a:r>
            <a:r>
              <a:rPr lang="fr-CA" sz="2200" dirty="0" smtClean="0"/>
              <a:t>vaccins;</a:t>
            </a:r>
          </a:p>
          <a:p>
            <a:pPr lvl="1">
              <a:buFont typeface="Arial" panose="020B0604020202020204" pitchFamily="34" charset="0"/>
              <a:buChar char="•"/>
            </a:pPr>
            <a:r>
              <a:rPr lang="fr-CA" sz="2200" dirty="0" smtClean="0"/>
              <a:t>Ne </a:t>
            </a:r>
            <a:r>
              <a:rPr lang="fr-CA" sz="2200" dirty="0"/>
              <a:t>pas laisser la glacière </a:t>
            </a:r>
            <a:r>
              <a:rPr lang="fr-CA" sz="2200" dirty="0" smtClean="0"/>
              <a:t>ouverte. </a:t>
            </a:r>
            <a:r>
              <a:rPr lang="fr-CA" sz="2200" dirty="0"/>
              <a:t>Ouvrir pour prendre le </a:t>
            </a:r>
            <a:r>
              <a:rPr lang="fr-CA" sz="2200" dirty="0" smtClean="0"/>
              <a:t>vaccin </a:t>
            </a:r>
            <a:r>
              <a:rPr lang="fr-CA" sz="2200" dirty="0"/>
              <a:t>et bien la refermer par la </a:t>
            </a:r>
            <a:r>
              <a:rPr lang="fr-CA" sz="2200" dirty="0" smtClean="0"/>
              <a:t>suite;</a:t>
            </a:r>
          </a:p>
          <a:p>
            <a:pPr lvl="1">
              <a:buFont typeface="Arial" panose="020B0604020202020204" pitchFamily="34" charset="0"/>
              <a:buChar char="•"/>
            </a:pPr>
            <a:r>
              <a:rPr lang="fr-CA" sz="2200" dirty="0" smtClean="0"/>
              <a:t>Vérifier </a:t>
            </a:r>
            <a:r>
              <a:rPr lang="fr-CA" sz="2200" dirty="0"/>
              <a:t>la température et enregistrer sur  la grille de température avant le départ, aux heures et </a:t>
            </a:r>
            <a:r>
              <a:rPr lang="fr-CA" sz="2200" dirty="0" smtClean="0"/>
              <a:t>avant le retour au site désigné;</a:t>
            </a:r>
          </a:p>
          <a:p>
            <a:pPr lvl="1">
              <a:buFont typeface="Arial" panose="020B0604020202020204" pitchFamily="34" charset="0"/>
              <a:buChar char="•"/>
            </a:pPr>
            <a:r>
              <a:rPr lang="fr-CA" sz="2200" dirty="0" smtClean="0"/>
              <a:t>Conserver </a:t>
            </a:r>
            <a:r>
              <a:rPr lang="fr-CA" sz="2200" dirty="0"/>
              <a:t>les vaccins entre 2 °C et 8 °</a:t>
            </a:r>
            <a:r>
              <a:rPr lang="fr-CA" sz="2200" dirty="0" smtClean="0"/>
              <a:t>C; </a:t>
            </a:r>
          </a:p>
          <a:p>
            <a:pPr lvl="1">
              <a:buFont typeface="Arial" panose="020B0604020202020204" pitchFamily="34" charset="0"/>
              <a:buChar char="•"/>
            </a:pPr>
            <a:r>
              <a:rPr lang="fr-CA" sz="2200" dirty="0" smtClean="0"/>
              <a:t>Si </a:t>
            </a:r>
            <a:r>
              <a:rPr lang="fr-CA" sz="2200" dirty="0"/>
              <a:t>la température est hors des </a:t>
            </a:r>
            <a:r>
              <a:rPr lang="fr-CA" sz="2200" dirty="0" smtClean="0"/>
              <a:t>normes depuis plus de 1 heure, remplir </a:t>
            </a:r>
            <a:r>
              <a:rPr lang="fr-CA" sz="2200" dirty="0"/>
              <a:t>le formulaire de </a:t>
            </a:r>
            <a:r>
              <a:rPr lang="fr-CA" sz="2200" dirty="0" smtClean="0"/>
              <a:t>BCF, </a:t>
            </a:r>
            <a:r>
              <a:rPr lang="fr-CA" sz="2200" dirty="0"/>
              <a:t>mettre </a:t>
            </a:r>
            <a:r>
              <a:rPr lang="fr-CA" sz="2200" dirty="0" smtClean="0"/>
              <a:t>les vaccins en quarantaine et contactez la </a:t>
            </a:r>
            <a:r>
              <a:rPr lang="fr-CA" sz="2200" dirty="0" err="1" smtClean="0"/>
              <a:t>DSPu</a:t>
            </a:r>
            <a:r>
              <a:rPr lang="fr-CA" sz="2200" dirty="0" smtClean="0"/>
              <a:t> dans les </a:t>
            </a:r>
          </a:p>
          <a:p>
            <a:pPr marL="457200" lvl="1" indent="0">
              <a:buNone/>
            </a:pPr>
            <a:r>
              <a:rPr lang="fr-CA" sz="2200"/>
              <a:t> </a:t>
            </a:r>
            <a:r>
              <a:rPr lang="fr-CA" sz="2200" smtClean="0"/>
              <a:t>    heures </a:t>
            </a:r>
            <a:r>
              <a:rPr lang="fr-CA" sz="2200" dirty="0" smtClean="0"/>
              <a:t>ouvrables.</a:t>
            </a:r>
            <a:endParaRPr lang="fr-CA" sz="2200" dirty="0"/>
          </a:p>
          <a:p>
            <a:pPr lvl="1">
              <a:buFont typeface="Wingdings" panose="05000000000000000000" pitchFamily="2" charset="2"/>
              <a:buChar char="q"/>
            </a:pPr>
            <a:endParaRPr lang="fr-CA" dirty="0"/>
          </a:p>
          <a:p>
            <a:pPr marL="914400" lvl="2" indent="0">
              <a:buNone/>
            </a:pPr>
            <a:r>
              <a:rPr lang="fr-CA" sz="2000" dirty="0"/>
              <a:t> </a:t>
            </a:r>
          </a:p>
          <a:p>
            <a:pPr lvl="1">
              <a:buFont typeface="Wingdings" panose="05000000000000000000" pitchFamily="2" charset="2"/>
              <a:buChar char="q"/>
            </a:pPr>
            <a:endParaRPr lang="fr-CA" sz="2000" dirty="0"/>
          </a:p>
        </p:txBody>
      </p:sp>
    </p:spTree>
    <p:extLst>
      <p:ext uri="{BB962C8B-B14F-4D97-AF65-F5344CB8AC3E}">
        <p14:creationId xmlns:p14="http://schemas.microsoft.com/office/powerpoint/2010/main" val="3744097865"/>
      </p:ext>
    </p:extLst>
  </p:cSld>
  <p:clrMapOvr>
    <a:masterClrMapping/>
  </p:clrMapOvr>
  <mc:AlternateContent xmlns:mc="http://schemas.openxmlformats.org/markup-compatibility/2006" xmlns:p14="http://schemas.microsoft.com/office/powerpoint/2010/main">
    <mc:Choice Requires="p14">
      <p:transition spd="slow" p14:dur="2000" advTm="24053"/>
    </mc:Choice>
    <mc:Fallback xmlns="">
      <p:transition spd="slow" advTm="2405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64407" y="260648"/>
            <a:ext cx="8221981" cy="1143000"/>
          </a:xfrm>
        </p:spPr>
        <p:txBody>
          <a:bodyPr>
            <a:noAutofit/>
          </a:bodyPr>
          <a:lstStyle/>
          <a:p>
            <a:r>
              <a:rPr lang="fr-CA" sz="3600" dirty="0" smtClean="0"/>
              <a:t>Retour des vaccins en fin de cliniques</a:t>
            </a:r>
            <a:endParaRPr lang="fr-CA" sz="3600" dirty="0"/>
          </a:p>
        </p:txBody>
      </p:sp>
      <p:sp>
        <p:nvSpPr>
          <p:cNvPr id="3" name="Espace réservé du contenu 2"/>
          <p:cNvSpPr>
            <a:spLocks noGrp="1"/>
          </p:cNvSpPr>
          <p:nvPr>
            <p:ph idx="1"/>
          </p:nvPr>
        </p:nvSpPr>
        <p:spPr>
          <a:xfrm>
            <a:off x="3264407" y="1600201"/>
            <a:ext cx="8317993" cy="4133056"/>
          </a:xfrm>
        </p:spPr>
        <p:txBody>
          <a:bodyPr/>
          <a:lstStyle/>
          <a:p>
            <a:r>
              <a:rPr lang="fr-CA" dirty="0" smtClean="0"/>
              <a:t>S’il reste des vaccins non entamés, vous devez:</a:t>
            </a:r>
          </a:p>
          <a:p>
            <a:pPr marL="0" indent="0">
              <a:buNone/>
            </a:pPr>
            <a:r>
              <a:rPr lang="fr-CA" dirty="0" smtClean="0"/>
              <a:t>    - Entre 8h et 16h, contacter la </a:t>
            </a:r>
            <a:r>
              <a:rPr lang="fr-CA" dirty="0" err="1" smtClean="0"/>
              <a:t>DSPu</a:t>
            </a:r>
            <a:r>
              <a:rPr lang="fr-CA" dirty="0" smtClean="0"/>
              <a:t> au </a:t>
            </a:r>
          </a:p>
          <a:p>
            <a:pPr marL="0" indent="0">
              <a:buNone/>
            </a:pPr>
            <a:r>
              <a:rPr lang="fr-CA" dirty="0"/>
              <a:t> </a:t>
            </a:r>
            <a:r>
              <a:rPr lang="fr-CA" dirty="0" smtClean="0"/>
              <a:t>     418-666-7000 poste 10073,</a:t>
            </a:r>
          </a:p>
          <a:p>
            <a:pPr marL="0" indent="0">
              <a:buNone/>
            </a:pPr>
            <a:r>
              <a:rPr lang="fr-CA" dirty="0" smtClean="0"/>
              <a:t>    - Après 16h, Caroline Thibault au </a:t>
            </a:r>
          </a:p>
          <a:p>
            <a:pPr marL="0" indent="0">
              <a:buNone/>
            </a:pPr>
            <a:r>
              <a:rPr lang="fr-CA" dirty="0"/>
              <a:t> </a:t>
            </a:r>
            <a:r>
              <a:rPr lang="fr-CA" dirty="0" smtClean="0"/>
              <a:t>     418-261-3648. </a:t>
            </a:r>
            <a:endParaRPr lang="fr-CA" dirty="0"/>
          </a:p>
        </p:txBody>
      </p:sp>
    </p:spTree>
    <p:extLst>
      <p:ext uri="{BB962C8B-B14F-4D97-AF65-F5344CB8AC3E}">
        <p14:creationId xmlns:p14="http://schemas.microsoft.com/office/powerpoint/2010/main" val="2271379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91255" y="260648"/>
            <a:ext cx="8295133" cy="1143000"/>
          </a:xfrm>
        </p:spPr>
        <p:txBody>
          <a:bodyPr>
            <a:normAutofit fontScale="90000"/>
          </a:bodyPr>
          <a:lstStyle/>
          <a:p>
            <a:r>
              <a:rPr lang="fr-CA" dirty="0" smtClean="0"/>
              <a:t>Référence expertise-conseil et GPI</a:t>
            </a:r>
            <a:endParaRPr lang="fr-CA" dirty="0"/>
          </a:p>
        </p:txBody>
      </p:sp>
      <p:sp>
        <p:nvSpPr>
          <p:cNvPr id="3" name="Espace réservé du contenu 2"/>
          <p:cNvSpPr>
            <a:spLocks noGrp="1"/>
          </p:cNvSpPr>
          <p:nvPr>
            <p:ph idx="1"/>
          </p:nvPr>
        </p:nvSpPr>
        <p:spPr>
          <a:xfrm>
            <a:off x="3191255" y="1600201"/>
            <a:ext cx="8391145" cy="4133056"/>
          </a:xfrm>
        </p:spPr>
        <p:txBody>
          <a:bodyPr/>
          <a:lstStyle/>
          <a:p>
            <a:r>
              <a:rPr lang="fr-CA" dirty="0" smtClean="0"/>
              <a:t>Entre 6h00-8h00 et 16h00-20h00, contacter Caroline Thibault au 418-261-3648</a:t>
            </a:r>
          </a:p>
          <a:p>
            <a:r>
              <a:rPr lang="fr-CA" dirty="0" smtClean="0"/>
              <a:t>Entre 8h00 et 16h00, contacter l’infirmière de la </a:t>
            </a:r>
            <a:r>
              <a:rPr lang="fr-CA" dirty="0" err="1" smtClean="0"/>
              <a:t>DSPu</a:t>
            </a:r>
            <a:r>
              <a:rPr lang="fr-CA" dirty="0" smtClean="0"/>
              <a:t> de garde selon la liste qui vous sera fournie pour l’expertise-conseil et </a:t>
            </a:r>
            <a:r>
              <a:rPr lang="fr-CA" smtClean="0"/>
              <a:t>Caroline Thibault au 418-261-3648 pour la GPI.</a:t>
            </a:r>
            <a:endParaRPr lang="fr-CA" dirty="0"/>
          </a:p>
        </p:txBody>
      </p:sp>
    </p:spTree>
    <p:extLst>
      <p:ext uri="{BB962C8B-B14F-4D97-AF65-F5344CB8AC3E}">
        <p14:creationId xmlns:p14="http://schemas.microsoft.com/office/powerpoint/2010/main" val="2045952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359696" y="1844824"/>
            <a:ext cx="6779096" cy="4133056"/>
          </a:xfrm>
        </p:spPr>
        <p:txBody>
          <a:bodyPr>
            <a:normAutofit/>
          </a:bodyPr>
          <a:lstStyle/>
          <a:p>
            <a:pPr marL="0" indent="0" algn="ctr">
              <a:buNone/>
            </a:pPr>
            <a:r>
              <a:rPr lang="fr-CA" sz="4400" dirty="0" smtClean="0">
                <a:solidFill>
                  <a:srgbClr val="00B0F0"/>
                </a:solidFill>
              </a:rPr>
              <a:t>Merci de votre collaboration et bonne vaccination !</a:t>
            </a:r>
            <a:endParaRPr lang="fr-CA" sz="4400" dirty="0">
              <a:solidFill>
                <a:srgbClr val="00B0F0"/>
              </a:solidFill>
            </a:endParaRPr>
          </a:p>
        </p:txBody>
      </p:sp>
    </p:spTree>
    <p:extLst>
      <p:ext uri="{BB962C8B-B14F-4D97-AF65-F5344CB8AC3E}">
        <p14:creationId xmlns:p14="http://schemas.microsoft.com/office/powerpoint/2010/main" val="359659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CA" dirty="0" smtClean="0"/>
              <a:t>Sujets abordés</a:t>
            </a:r>
            <a:endParaRPr lang="fr-CA" dirty="0"/>
          </a:p>
        </p:txBody>
      </p:sp>
      <p:sp>
        <p:nvSpPr>
          <p:cNvPr id="3" name="Sous-titre 2"/>
          <p:cNvSpPr>
            <a:spLocks noGrp="1"/>
          </p:cNvSpPr>
          <p:nvPr>
            <p:ph type="subTitle" idx="1"/>
          </p:nvPr>
        </p:nvSpPr>
        <p:spPr/>
        <p:txBody>
          <a:bodyPr>
            <a:normAutofit fontScale="92500" lnSpcReduction="20000"/>
          </a:bodyPr>
          <a:lstStyle/>
          <a:p>
            <a:pPr marL="457200" indent="-457200">
              <a:buFont typeface="Arial" panose="020B0604020202020204" pitchFamily="34" charset="0"/>
              <a:buChar char="•"/>
            </a:pPr>
            <a:r>
              <a:rPr lang="fr-CA" dirty="0" smtClean="0"/>
              <a:t>Rôle et les responsabilités de chacun;</a:t>
            </a:r>
          </a:p>
          <a:p>
            <a:pPr marL="457200" indent="-457200">
              <a:buFont typeface="Arial" panose="020B0604020202020204" pitchFamily="34" charset="0"/>
              <a:buChar char="•"/>
            </a:pPr>
            <a:r>
              <a:rPr lang="fr-CA" dirty="0"/>
              <a:t>Conservation des vaccins</a:t>
            </a:r>
            <a:r>
              <a:rPr lang="fr-CA" dirty="0" smtClean="0"/>
              <a:t>;</a:t>
            </a:r>
          </a:p>
          <a:p>
            <a:pPr marL="457200" indent="-457200">
              <a:buFont typeface="Arial" panose="020B0604020202020204" pitchFamily="34" charset="0"/>
              <a:buChar char="•"/>
            </a:pPr>
            <a:r>
              <a:rPr lang="fr-CA" dirty="0" smtClean="0"/>
              <a:t>Prise de température;</a:t>
            </a:r>
          </a:p>
          <a:p>
            <a:pPr marL="457200" indent="-457200">
              <a:buFont typeface="Arial" panose="020B0604020202020204" pitchFamily="34" charset="0"/>
              <a:buChar char="•"/>
            </a:pPr>
            <a:r>
              <a:rPr lang="fr-CA" dirty="0" smtClean="0"/>
              <a:t>Glacières;</a:t>
            </a:r>
          </a:p>
          <a:p>
            <a:pPr marL="457200" indent="-457200">
              <a:buFont typeface="Arial" panose="020B0604020202020204" pitchFamily="34" charset="0"/>
              <a:buChar char="•"/>
            </a:pPr>
            <a:r>
              <a:rPr lang="fr-CA" dirty="0" smtClean="0"/>
              <a:t>Bris de la chaîne de froid;</a:t>
            </a:r>
          </a:p>
          <a:p>
            <a:pPr marL="457200" indent="-457200">
              <a:buFont typeface="Arial" panose="020B0604020202020204" pitchFamily="34" charset="0"/>
              <a:buChar char="•"/>
            </a:pPr>
            <a:r>
              <a:rPr lang="fr-CA" dirty="0" smtClean="0"/>
              <a:t>Bilans de fin de journée;</a:t>
            </a:r>
          </a:p>
          <a:p>
            <a:pPr marL="457200" indent="-457200">
              <a:buFont typeface="Arial" panose="020B0604020202020204" pitchFamily="34" charset="0"/>
              <a:buChar char="•"/>
            </a:pPr>
            <a:r>
              <a:rPr lang="fr-CA" dirty="0" smtClean="0"/>
              <a:t>Formation ENA</a:t>
            </a:r>
            <a:r>
              <a:rPr lang="fr-CA" dirty="0"/>
              <a:t>;</a:t>
            </a:r>
            <a:endParaRPr lang="fr-CA" dirty="0" smtClean="0"/>
          </a:p>
          <a:p>
            <a:pPr marL="457200" indent="-457200">
              <a:buFont typeface="Arial" panose="020B0604020202020204" pitchFamily="34" charset="0"/>
              <a:buChar char="•"/>
            </a:pPr>
            <a:r>
              <a:rPr lang="fr-CA" dirty="0" smtClean="0"/>
              <a:t>Personne contact en expertise-conseil et GPI</a:t>
            </a:r>
          </a:p>
          <a:p>
            <a:endParaRPr lang="fr-CA" dirty="0"/>
          </a:p>
        </p:txBody>
      </p:sp>
    </p:spTree>
    <p:extLst>
      <p:ext uri="{BB962C8B-B14F-4D97-AF65-F5344CB8AC3E}">
        <p14:creationId xmlns:p14="http://schemas.microsoft.com/office/powerpoint/2010/main" val="1802327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43672" y="404664"/>
            <a:ext cx="6707088" cy="1143000"/>
          </a:xfrm>
        </p:spPr>
        <p:txBody>
          <a:bodyPr>
            <a:normAutofit fontScale="90000"/>
          </a:bodyPr>
          <a:lstStyle/>
          <a:p>
            <a:pPr algn="ctr"/>
            <a:r>
              <a:rPr lang="fr-CA" sz="3200" cap="small" dirty="0" smtClean="0"/>
              <a:t>La référence : Guide </a:t>
            </a:r>
            <a:r>
              <a:rPr lang="fr-CA" sz="3200" cap="small" dirty="0"/>
              <a:t>pour la gestion des               produits </a:t>
            </a:r>
            <a:r>
              <a:rPr lang="fr-CA" sz="3200" cap="small" dirty="0" smtClean="0"/>
              <a:t>immunisants</a:t>
            </a:r>
            <a:br>
              <a:rPr lang="fr-CA" sz="3200" cap="small" dirty="0" smtClean="0"/>
            </a:br>
            <a:r>
              <a:rPr lang="fr-CA" sz="3200" cap="small" dirty="0" smtClean="0"/>
              <a:t>( Nouvelle version 2021)</a:t>
            </a:r>
            <a:endParaRPr lang="fr-CA" sz="3200" cap="small" dirty="0"/>
          </a:p>
        </p:txBody>
      </p:sp>
      <p:sp>
        <p:nvSpPr>
          <p:cNvPr id="3" name="Espace réservé du contenu 2"/>
          <p:cNvSpPr>
            <a:spLocks noGrp="1"/>
          </p:cNvSpPr>
          <p:nvPr>
            <p:ph idx="1"/>
          </p:nvPr>
        </p:nvSpPr>
        <p:spPr>
          <a:xfrm>
            <a:off x="2908721" y="5951430"/>
            <a:ext cx="5040560" cy="216025"/>
          </a:xfrm>
        </p:spPr>
        <p:txBody>
          <a:bodyPr>
            <a:normAutofit fontScale="25000" lnSpcReduction="20000"/>
          </a:bodyPr>
          <a:lstStyle/>
          <a:p>
            <a:pPr marL="0" indent="0">
              <a:buNone/>
            </a:pPr>
            <a:r>
              <a:rPr lang="fr-CA" sz="4500" dirty="0">
                <a:hlinkClick r:id="rId3"/>
              </a:rPr>
              <a:t>https://publications.msss.gouv.qc.ca/msss/document-001018</a:t>
            </a:r>
            <a:r>
              <a:rPr lang="fr-CA" dirty="0">
                <a:hlinkClick r:id="rId3"/>
              </a:rPr>
              <a:t>/</a:t>
            </a:r>
            <a:endParaRPr lang="fr-CA" dirty="0"/>
          </a:p>
        </p:txBody>
      </p:sp>
      <p:pic>
        <p:nvPicPr>
          <p:cNvPr id="4" name="Image 3"/>
          <p:cNvPicPr>
            <a:picLocks noChangeAspect="1"/>
          </p:cNvPicPr>
          <p:nvPr/>
        </p:nvPicPr>
        <p:blipFill>
          <a:blip r:embed="rId4"/>
          <a:stretch>
            <a:fillRect/>
          </a:stretch>
        </p:blipFill>
        <p:spPr>
          <a:xfrm>
            <a:off x="4757697" y="1674795"/>
            <a:ext cx="3191584" cy="4018791"/>
          </a:xfrm>
          <a:prstGeom prst="rect">
            <a:avLst/>
          </a:prstGeom>
        </p:spPr>
      </p:pic>
    </p:spTree>
    <p:extLst>
      <p:ext uri="{BB962C8B-B14F-4D97-AF65-F5344CB8AC3E}">
        <p14:creationId xmlns:p14="http://schemas.microsoft.com/office/powerpoint/2010/main" val="402600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pPr algn="ctr"/>
            <a:r>
              <a:rPr lang="fr-CA" dirty="0" smtClean="0"/>
              <a:t>Les vaccins</a:t>
            </a:r>
            <a:endParaRPr lang="fr-CA" dirty="0"/>
          </a:p>
        </p:txBody>
      </p:sp>
      <p:sp>
        <p:nvSpPr>
          <p:cNvPr id="3" name="Sous-titre 2"/>
          <p:cNvSpPr>
            <a:spLocks noGrp="1"/>
          </p:cNvSpPr>
          <p:nvPr>
            <p:ph type="subTitle" idx="1"/>
          </p:nvPr>
        </p:nvSpPr>
        <p:spPr>
          <a:xfrm>
            <a:off x="2772077" y="1556793"/>
            <a:ext cx="8354496" cy="4621021"/>
          </a:xfrm>
        </p:spPr>
        <p:txBody>
          <a:bodyPr>
            <a:normAutofit lnSpcReduction="10000"/>
          </a:bodyPr>
          <a:lstStyle/>
          <a:p>
            <a:pPr marL="457200" indent="-457200">
              <a:lnSpc>
                <a:spcPct val="100000"/>
              </a:lnSpc>
              <a:buFont typeface="Arial" panose="020B0604020202020204" pitchFamily="34" charset="0"/>
              <a:buChar char="•"/>
            </a:pPr>
            <a:r>
              <a:rPr lang="fr-CA" dirty="0"/>
              <a:t>Les vaccins sont des produits biologiques fabriqués à partir de divers constituants dont on a enlevé, par différents procédés, la capacité de produire la maladie tout en conservant celle d’induire une réponse immunitaire adaptative </a:t>
            </a:r>
            <a:r>
              <a:rPr lang="fr-CA" dirty="0" smtClean="0"/>
              <a:t>active.</a:t>
            </a:r>
          </a:p>
          <a:p>
            <a:pPr>
              <a:lnSpc>
                <a:spcPct val="100000"/>
              </a:lnSpc>
            </a:pPr>
            <a:r>
              <a:rPr lang="fr-CA" sz="1800" dirty="0" smtClean="0"/>
              <a:t>PIQ</a:t>
            </a:r>
            <a:r>
              <a:rPr lang="fr-CA" sz="1800" dirty="0"/>
              <a:t>, </a:t>
            </a:r>
            <a:r>
              <a:rPr lang="fr-CA" sz="1800" dirty="0">
                <a:hlinkClick r:id="rId2"/>
              </a:rPr>
              <a:t>https://</a:t>
            </a:r>
            <a:r>
              <a:rPr lang="fr-CA" sz="1800" dirty="0" smtClean="0">
                <a:hlinkClick r:id="rId2"/>
              </a:rPr>
              <a:t>www.msss.gouv.qc.ca/professionnels/vaccination/piq-	immunologie-</a:t>
            </a:r>
            <a:r>
              <a:rPr lang="fr-CA" sz="1800" dirty="0" smtClean="0"/>
              <a:t>de-la-vaccination/composants-des-vaccins</a:t>
            </a:r>
            <a:r>
              <a:rPr lang="fr-CA" sz="1800" dirty="0"/>
              <a:t>/</a:t>
            </a:r>
          </a:p>
          <a:p>
            <a:pPr marL="457200" indent="-457200">
              <a:buFont typeface="Arial" panose="020B0604020202020204" pitchFamily="34" charset="0"/>
              <a:buChar char="•"/>
            </a:pPr>
            <a:r>
              <a:rPr lang="fr-CA" dirty="0" smtClean="0"/>
              <a:t>Les </a:t>
            </a:r>
            <a:r>
              <a:rPr lang="fr-CA" dirty="0" smtClean="0"/>
              <a:t>vaccins ont leurs propres normes de conservation.</a:t>
            </a:r>
          </a:p>
        </p:txBody>
      </p:sp>
    </p:spTree>
    <p:extLst>
      <p:ext uri="{BB962C8B-B14F-4D97-AF65-F5344CB8AC3E}">
        <p14:creationId xmlns:p14="http://schemas.microsoft.com/office/powerpoint/2010/main" val="1377409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57085" y="260648"/>
            <a:ext cx="8329303" cy="1143000"/>
          </a:xfrm>
        </p:spPr>
        <p:txBody>
          <a:bodyPr/>
          <a:lstStyle/>
          <a:p>
            <a:r>
              <a:rPr lang="fr-CA" dirty="0"/>
              <a:t>Rôles et responsabilités</a:t>
            </a:r>
          </a:p>
        </p:txBody>
      </p:sp>
      <p:sp>
        <p:nvSpPr>
          <p:cNvPr id="3" name="Espace réservé du contenu 2"/>
          <p:cNvSpPr>
            <a:spLocks noGrp="1"/>
          </p:cNvSpPr>
          <p:nvPr>
            <p:ph idx="1"/>
          </p:nvPr>
        </p:nvSpPr>
        <p:spPr/>
        <p:txBody>
          <a:bodyPr>
            <a:normAutofit/>
          </a:bodyPr>
          <a:lstStyle/>
          <a:p>
            <a:endParaRPr lang="fr-CA" dirty="0" smtClean="0"/>
          </a:p>
          <a:p>
            <a:endParaRPr lang="fr-CA" dirty="0"/>
          </a:p>
          <a:p>
            <a:endParaRPr lang="fr-CA" dirty="0" smtClean="0"/>
          </a:p>
          <a:p>
            <a:endParaRPr lang="fr-CA" dirty="0"/>
          </a:p>
          <a:p>
            <a:endParaRPr lang="fr-CA" dirty="0" smtClean="0"/>
          </a:p>
          <a:p>
            <a:endParaRPr lang="fr-CA" dirty="0"/>
          </a:p>
          <a:p>
            <a:endParaRPr lang="fr-CA" dirty="0" smtClean="0"/>
          </a:p>
          <a:p>
            <a:r>
              <a:rPr lang="fr-CA" sz="1800" dirty="0" smtClean="0"/>
              <a:t>Référence ENA: Gestion des vaccins 2020</a:t>
            </a:r>
            <a:endParaRPr lang="fr-CA" sz="1800" dirty="0"/>
          </a:p>
        </p:txBody>
      </p:sp>
      <p:pic>
        <p:nvPicPr>
          <p:cNvPr id="4" name="Image 3"/>
          <p:cNvPicPr>
            <a:picLocks noChangeAspect="1"/>
          </p:cNvPicPr>
          <p:nvPr/>
        </p:nvPicPr>
        <p:blipFill>
          <a:blip r:embed="rId2"/>
          <a:stretch>
            <a:fillRect/>
          </a:stretch>
        </p:blipFill>
        <p:spPr>
          <a:xfrm>
            <a:off x="2543605" y="1431081"/>
            <a:ext cx="9139361" cy="3429000"/>
          </a:xfrm>
          <a:prstGeom prst="rect">
            <a:avLst/>
          </a:prstGeom>
        </p:spPr>
      </p:pic>
    </p:spTree>
    <p:extLst>
      <p:ext uri="{BB962C8B-B14F-4D97-AF65-F5344CB8AC3E}">
        <p14:creationId xmlns:p14="http://schemas.microsoft.com/office/powerpoint/2010/main" val="2023713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97717" y="260648"/>
            <a:ext cx="8088671" cy="1143000"/>
          </a:xfrm>
        </p:spPr>
        <p:txBody>
          <a:bodyPr/>
          <a:lstStyle/>
          <a:p>
            <a:r>
              <a:rPr lang="fr-CA" dirty="0"/>
              <a:t>Rôles et responsabilités</a:t>
            </a:r>
          </a:p>
        </p:txBody>
      </p:sp>
      <p:pic>
        <p:nvPicPr>
          <p:cNvPr id="9" name="Image 8"/>
          <p:cNvPicPr>
            <a:picLocks noChangeAspect="1"/>
          </p:cNvPicPr>
          <p:nvPr/>
        </p:nvPicPr>
        <p:blipFill>
          <a:blip r:embed="rId2"/>
          <a:stretch>
            <a:fillRect/>
          </a:stretch>
        </p:blipFill>
        <p:spPr>
          <a:xfrm>
            <a:off x="2647096" y="1403648"/>
            <a:ext cx="8935304" cy="3066947"/>
          </a:xfrm>
          <a:prstGeom prst="rect">
            <a:avLst/>
          </a:prstGeom>
        </p:spPr>
      </p:pic>
      <p:sp>
        <p:nvSpPr>
          <p:cNvPr id="3" name="Espace réservé du contenu 2"/>
          <p:cNvSpPr>
            <a:spLocks noGrp="1"/>
          </p:cNvSpPr>
          <p:nvPr>
            <p:ph idx="1"/>
          </p:nvPr>
        </p:nvSpPr>
        <p:spPr>
          <a:xfrm>
            <a:off x="2897204" y="1600201"/>
            <a:ext cx="8685196" cy="4133056"/>
          </a:xfrm>
        </p:spPr>
        <p:txBody>
          <a:bodyPr/>
          <a:lstStyle/>
          <a:p>
            <a:pPr marL="0" indent="0">
              <a:buNone/>
            </a:pPr>
            <a:endParaRPr lang="fr-CA" dirty="0" smtClean="0"/>
          </a:p>
          <a:p>
            <a:pPr marL="0" indent="0">
              <a:buNone/>
            </a:pPr>
            <a:endParaRPr lang="fr-CA" dirty="0"/>
          </a:p>
          <a:p>
            <a:pPr marL="0" indent="0">
              <a:buNone/>
            </a:pPr>
            <a:endParaRPr lang="fr-CA" dirty="0" smtClean="0"/>
          </a:p>
          <a:p>
            <a:pPr marL="0" indent="0">
              <a:buNone/>
            </a:pPr>
            <a:endParaRPr lang="fr-CA" dirty="0"/>
          </a:p>
          <a:p>
            <a:pPr marL="0" indent="0">
              <a:buNone/>
            </a:pPr>
            <a:endParaRPr lang="fr-CA" dirty="0" smtClean="0"/>
          </a:p>
          <a:p>
            <a:pPr marL="0" indent="0">
              <a:buNone/>
            </a:pPr>
            <a:endParaRPr lang="fr-CA" dirty="0"/>
          </a:p>
          <a:p>
            <a:pPr marL="0" indent="0">
              <a:buNone/>
            </a:pPr>
            <a:r>
              <a:rPr lang="fr-CA" sz="1600" dirty="0" smtClean="0"/>
              <a:t>Référence </a:t>
            </a:r>
            <a:r>
              <a:rPr lang="fr-CA" sz="1600" dirty="0"/>
              <a:t>ENA: Gestion des vaccins </a:t>
            </a:r>
            <a:r>
              <a:rPr lang="fr-CA" sz="1600" dirty="0" smtClean="0"/>
              <a:t>2020</a:t>
            </a:r>
            <a:endParaRPr lang="fr-CA" sz="1600" dirty="0"/>
          </a:p>
          <a:p>
            <a:pPr marL="0" indent="0">
              <a:buNone/>
            </a:pPr>
            <a:endParaRPr lang="fr-CA" dirty="0"/>
          </a:p>
        </p:txBody>
      </p:sp>
    </p:spTree>
    <p:extLst>
      <p:ext uri="{BB962C8B-B14F-4D97-AF65-F5344CB8AC3E}">
        <p14:creationId xmlns:p14="http://schemas.microsoft.com/office/powerpoint/2010/main" val="3908147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7835" y="260648"/>
            <a:ext cx="8348553" cy="1143000"/>
          </a:xfrm>
        </p:spPr>
        <p:txBody>
          <a:bodyPr/>
          <a:lstStyle/>
          <a:p>
            <a:r>
              <a:rPr lang="fr-CA" dirty="0" smtClean="0"/>
              <a:t>Responsabilité du vaccinateur</a:t>
            </a:r>
            <a:endParaRPr lang="fr-CA" dirty="0"/>
          </a:p>
        </p:txBody>
      </p:sp>
      <p:sp>
        <p:nvSpPr>
          <p:cNvPr id="3" name="Espace réservé du contenu 2"/>
          <p:cNvSpPr>
            <a:spLocks noGrp="1"/>
          </p:cNvSpPr>
          <p:nvPr>
            <p:ph idx="1"/>
          </p:nvPr>
        </p:nvSpPr>
        <p:spPr>
          <a:xfrm>
            <a:off x="2543605" y="1600201"/>
            <a:ext cx="9038795" cy="4993104"/>
          </a:xfrm>
        </p:spPr>
        <p:txBody>
          <a:bodyPr>
            <a:normAutofit fontScale="70000" lnSpcReduction="20000"/>
          </a:bodyPr>
          <a:lstStyle/>
          <a:p>
            <a:pPr>
              <a:lnSpc>
                <a:spcPct val="120000"/>
              </a:lnSpc>
            </a:pPr>
            <a:r>
              <a:rPr lang="fr-CA" b="1" i="1" dirty="0">
                <a:solidFill>
                  <a:schemeClr val="accent1"/>
                </a:solidFill>
              </a:rPr>
              <a:t>Les vaccins sont les outils les plus sûrs et les plus efficaces dans la prévention des maladies infectieuses. Toutefois, leur efficacité peut être moindre à cause de mauvaises conditions d’entreposage et de manutention. Il arrive que de nombreux vaccins doivent être détruits en raison d’un bris de la chaîne de froid. Il est donc crucial que tous les intervenants responsables du maintien de la qualité des vaccins, que ce soit au moment de l’entreposage ou de la manutention, connaissent et appliquent les normes les plus strictes. C’est ainsi que pourront être offerts les vaccins les plus efficaces possible et que les pertes pourront être réduites. </a:t>
            </a:r>
            <a:endParaRPr lang="fr-CA" b="1" i="1" dirty="0" smtClean="0">
              <a:solidFill>
                <a:schemeClr val="accent1"/>
              </a:solidFill>
            </a:endParaRPr>
          </a:p>
          <a:p>
            <a:pPr marL="0" indent="0">
              <a:lnSpc>
                <a:spcPct val="120000"/>
              </a:lnSpc>
              <a:buNone/>
            </a:pPr>
            <a:r>
              <a:rPr lang="fr-CA" sz="2600" b="1" i="1" dirty="0" smtClean="0"/>
              <a:t>Guide des normes et pratiques de gestion des vaccins , 2021, p 1</a:t>
            </a:r>
          </a:p>
          <a:p>
            <a:pPr marL="0" indent="0">
              <a:lnSpc>
                <a:spcPct val="120000"/>
              </a:lnSpc>
              <a:buNone/>
            </a:pPr>
            <a:r>
              <a:rPr lang="fr-CA" sz="2600" b="1" i="1" dirty="0"/>
              <a:t>https://publications.msss.gouv.qc.ca/msss/fichiers/2021/21-278-06W.pdf</a:t>
            </a:r>
          </a:p>
        </p:txBody>
      </p:sp>
    </p:spTree>
    <p:extLst>
      <p:ext uri="{BB962C8B-B14F-4D97-AF65-F5344CB8AC3E}">
        <p14:creationId xmlns:p14="http://schemas.microsoft.com/office/powerpoint/2010/main" val="1085804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85961" y="260648"/>
            <a:ext cx="8300427" cy="1143000"/>
          </a:xfrm>
        </p:spPr>
        <p:txBody>
          <a:bodyPr>
            <a:normAutofit/>
          </a:bodyPr>
          <a:lstStyle/>
          <a:p>
            <a:pPr algn="ctr"/>
            <a:r>
              <a:rPr lang="fr-CA" dirty="0" smtClean="0"/>
              <a:t>Prise de température du frigo</a:t>
            </a:r>
            <a:endParaRPr lang="fr-CA" dirty="0"/>
          </a:p>
        </p:txBody>
      </p:sp>
      <p:sp>
        <p:nvSpPr>
          <p:cNvPr id="3" name="Espace réservé du contenu 2"/>
          <p:cNvSpPr>
            <a:spLocks noGrp="1"/>
          </p:cNvSpPr>
          <p:nvPr>
            <p:ph idx="1"/>
          </p:nvPr>
        </p:nvSpPr>
        <p:spPr>
          <a:xfrm>
            <a:off x="3431704" y="1600200"/>
            <a:ext cx="6779096" cy="4277072"/>
          </a:xfrm>
        </p:spPr>
        <p:txBody>
          <a:bodyPr>
            <a:normAutofit lnSpcReduction="10000"/>
          </a:bodyPr>
          <a:lstStyle/>
          <a:p>
            <a:pPr marL="0" indent="0">
              <a:buNone/>
            </a:pPr>
            <a:r>
              <a:rPr lang="fr-CA" sz="2400" dirty="0" smtClean="0"/>
              <a:t>Lorsqu’il y a des vaccins dans le frigo: </a:t>
            </a:r>
          </a:p>
          <a:p>
            <a:pPr marL="0" indent="0">
              <a:buNone/>
            </a:pPr>
            <a:endParaRPr lang="fr-CA" sz="2400" dirty="0" smtClean="0"/>
          </a:p>
          <a:p>
            <a:r>
              <a:rPr lang="fr-CA" sz="2400" dirty="0" smtClean="0"/>
              <a:t>La température du frigo doit être maintenue en tout temps entre 2</a:t>
            </a:r>
            <a:r>
              <a:rPr lang="fr-CA" sz="2400" baseline="30000" dirty="0" smtClean="0"/>
              <a:t>0 </a:t>
            </a:r>
            <a:r>
              <a:rPr lang="fr-CA" sz="2400" dirty="0" smtClean="0"/>
              <a:t>C et 8</a:t>
            </a:r>
            <a:r>
              <a:rPr lang="fr-CA" sz="2400" baseline="30000" dirty="0" smtClean="0"/>
              <a:t>0 </a:t>
            </a:r>
            <a:r>
              <a:rPr lang="fr-CA" sz="2400" dirty="0" smtClean="0"/>
              <a:t>C ;</a:t>
            </a:r>
          </a:p>
          <a:p>
            <a:endParaRPr lang="fr-CA" sz="2400" dirty="0" smtClean="0"/>
          </a:p>
          <a:p>
            <a:r>
              <a:rPr lang="fr-CA" sz="2400" dirty="0" smtClean="0"/>
              <a:t>La </a:t>
            </a:r>
            <a:r>
              <a:rPr lang="fr-CA" sz="2400" dirty="0"/>
              <a:t>température des frigos doit être prise deux fois par jour, et ce, </a:t>
            </a:r>
            <a:r>
              <a:rPr lang="fr-CA" sz="2400" dirty="0" smtClean="0"/>
              <a:t>minimum de 5 </a:t>
            </a:r>
            <a:r>
              <a:rPr lang="fr-CA" sz="2400" dirty="0"/>
              <a:t>jours sur </a:t>
            </a:r>
            <a:r>
              <a:rPr lang="fr-CA" sz="2400" dirty="0" smtClean="0"/>
              <a:t>7;</a:t>
            </a:r>
            <a:endParaRPr lang="fr-CA" sz="2400" dirty="0"/>
          </a:p>
          <a:p>
            <a:endParaRPr lang="fr-CA" sz="2400" dirty="0"/>
          </a:p>
          <a:p>
            <a:r>
              <a:rPr lang="fr-CA" sz="2400" dirty="0"/>
              <a:t>Le frigo doit être équipé en tout temps d’un thermomètre avec une sonde au </a:t>
            </a:r>
            <a:r>
              <a:rPr lang="fr-CA" sz="2400" dirty="0" smtClean="0"/>
              <a:t>glycol</a:t>
            </a:r>
            <a:r>
              <a:rPr lang="fr-CA" sz="2400" dirty="0"/>
              <a:t>;</a:t>
            </a:r>
          </a:p>
          <a:p>
            <a:endParaRPr lang="fr-CA" sz="2400" dirty="0"/>
          </a:p>
          <a:p>
            <a:r>
              <a:rPr lang="fr-CA" sz="2400" dirty="0"/>
              <a:t>La sonde doit être installée au milieu du </a:t>
            </a:r>
            <a:r>
              <a:rPr lang="fr-CA" sz="2400" dirty="0" smtClean="0"/>
              <a:t>frigo dans une boîte vide de vaccin</a:t>
            </a:r>
            <a:r>
              <a:rPr lang="fr-CA" sz="2400" dirty="0"/>
              <a:t>.</a:t>
            </a:r>
          </a:p>
          <a:p>
            <a:endParaRPr lang="fr-CA" sz="2400" dirty="0"/>
          </a:p>
          <a:p>
            <a:pPr marL="0" indent="0">
              <a:buNone/>
            </a:pPr>
            <a:endParaRPr lang="fr-CA" sz="2400" dirty="0"/>
          </a:p>
          <a:p>
            <a:endParaRPr lang="fr-CA" dirty="0"/>
          </a:p>
        </p:txBody>
      </p:sp>
    </p:spTree>
    <p:extLst>
      <p:ext uri="{BB962C8B-B14F-4D97-AF65-F5344CB8AC3E}">
        <p14:creationId xmlns:p14="http://schemas.microsoft.com/office/powerpoint/2010/main" val="2009999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eme Organisationnel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5573</TotalTime>
  <Words>1213</Words>
  <Application>Microsoft Office PowerPoint</Application>
  <PresentationFormat>Grand écran</PresentationFormat>
  <Paragraphs>162</Paragraphs>
  <Slides>25</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Cambria</vt:lpstr>
      <vt:lpstr>Courier New</vt:lpstr>
      <vt:lpstr>Wingdings</vt:lpstr>
      <vt:lpstr>Theme Organisationnel orange</vt:lpstr>
      <vt:lpstr> GESTION DES PRODUITS IMMUNISANTS   CIUSSS de la Capitale-Nationale  Équipes mobiles </vt:lpstr>
      <vt:lpstr>Objectif </vt:lpstr>
      <vt:lpstr>Sujets abordés</vt:lpstr>
      <vt:lpstr>La référence : Guide pour la gestion des               produits immunisants ( Nouvelle version 2021)</vt:lpstr>
      <vt:lpstr>Les vaccins</vt:lpstr>
      <vt:lpstr>Rôles et responsabilités</vt:lpstr>
      <vt:lpstr>Rôles et responsabilités</vt:lpstr>
      <vt:lpstr>Responsabilité du vaccinateur</vt:lpstr>
      <vt:lpstr>Prise de température du frigo</vt:lpstr>
      <vt:lpstr>Prise de température </vt:lpstr>
      <vt:lpstr>Frigo adéquat </vt:lpstr>
      <vt:lpstr>Prise de température pour les séances de vaccinations à l’extérieure</vt:lpstr>
      <vt:lpstr>Prise de température pour les séances de vaccinations à l’extérieure</vt:lpstr>
      <vt:lpstr>Méthode d’emballage pour glacière de transport ou glacière «maîtresse»</vt:lpstr>
      <vt:lpstr>Petites glacières</vt:lpstr>
      <vt:lpstr>Coupe transversale de la glacière</vt:lpstr>
      <vt:lpstr>Glacières de matériel</vt:lpstr>
      <vt:lpstr>Bris de la chaîne de froid </vt:lpstr>
      <vt:lpstr>Formulaire de bris de chaîne de froid.  </vt:lpstr>
      <vt:lpstr>Bilans de fin de journée</vt:lpstr>
      <vt:lpstr> Formation sur ENA Gestion des vaccins </vt:lpstr>
      <vt:lpstr>Aide mémoire</vt:lpstr>
      <vt:lpstr>Retour des vaccins en fin de cliniques</vt:lpstr>
      <vt:lpstr>Référence expertise-conseil et GPI</vt:lpstr>
      <vt:lpstr>Présentation PowerPoint</vt:lpstr>
    </vt:vector>
  </TitlesOfParts>
  <Company>CIUSSS de la Capitale-Nationale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 DES PRODUITS IMMUNISANTS   CIUSSS de la Capitale-Nationale</dc:title>
  <dc:creator>Chantale Labbe</dc:creator>
  <cp:lastModifiedBy>Caroline Thibault</cp:lastModifiedBy>
  <cp:revision>86</cp:revision>
  <cp:lastPrinted>2021-11-26T17:08:18Z</cp:lastPrinted>
  <dcterms:created xsi:type="dcterms:W3CDTF">2021-09-21T12:59:53Z</dcterms:created>
  <dcterms:modified xsi:type="dcterms:W3CDTF">2021-12-15T13:51:51Z</dcterms:modified>
</cp:coreProperties>
</file>